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64" r:id="rId5"/>
    <p:sldMasterId id="2147483676" r:id="rId6"/>
  </p:sldMasterIdLst>
  <p:notesMasterIdLst>
    <p:notesMasterId r:id="rId37"/>
  </p:notesMasterIdLst>
  <p:handoutMasterIdLst>
    <p:handoutMasterId r:id="rId38"/>
  </p:handoutMasterIdLst>
  <p:sldIdLst>
    <p:sldId id="261" r:id="rId7"/>
    <p:sldId id="288" r:id="rId8"/>
    <p:sldId id="262" r:id="rId9"/>
    <p:sldId id="263" r:id="rId10"/>
    <p:sldId id="265" r:id="rId11"/>
    <p:sldId id="266" r:id="rId12"/>
    <p:sldId id="295" r:id="rId13"/>
    <p:sldId id="267" r:id="rId14"/>
    <p:sldId id="290" r:id="rId15"/>
    <p:sldId id="268" r:id="rId16"/>
    <p:sldId id="270" r:id="rId17"/>
    <p:sldId id="272" r:id="rId18"/>
    <p:sldId id="271" r:id="rId19"/>
    <p:sldId id="285" r:id="rId20"/>
    <p:sldId id="286" r:id="rId21"/>
    <p:sldId id="273" r:id="rId22"/>
    <p:sldId id="275" r:id="rId23"/>
    <p:sldId id="274" r:id="rId24"/>
    <p:sldId id="276" r:id="rId25"/>
    <p:sldId id="277" r:id="rId26"/>
    <p:sldId id="291" r:id="rId27"/>
    <p:sldId id="280" r:id="rId28"/>
    <p:sldId id="296" r:id="rId29"/>
    <p:sldId id="278" r:id="rId30"/>
    <p:sldId id="287" r:id="rId31"/>
    <p:sldId id="279" r:id="rId32"/>
    <p:sldId id="293" r:id="rId33"/>
    <p:sldId id="297" r:id="rId34"/>
    <p:sldId id="294"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CB8630-A3B1-3CD8-5C4D-FD85643D0BC8}" name="Lenneras, Maria" initials="LM" userId="S::maria.lenneras@wellspect.com::4806f46b-6018-4561-b596-2f0399ba205e" providerId="AD"/>
  <p188:author id="{CE60786C-E02A-F155-CDA1-09B24447246E}" name="Chapple, Rachael" initials="CR" userId="S::rachael.chapple@wellspect.com::1eee4914-21fe-4d3b-a10a-47f5fad6d126" providerId="AD"/>
  <p188:author id="{5838EB8E-3AAE-97EF-563F-4D02963FE93F}" name="Wennerback, Anders" initials="AW" userId="S::Anders.Wennerback@wellspect.com::7a8dd4e5-9cac-4d95-bd55-282c5acfe546" providerId="AD"/>
  <p188:author id="{8CD37F99-540E-4EFE-8D4A-C264FFDEA27B}" name="Beauchemin, Lisa" initials="BL" userId="S::Lisa.Beauchemin@wellspect.com::2a82d04a-8b1f-4fcd-9d43-e64f0eabc0be" providerId="AD"/>
  <p188:author id="{3D9F4AC1-8BAE-D358-4E56-ECE5A0FF2A2A}" name="Carrin, Ann" initials="CA" userId="S::Ann.Carrin@wellspect.com::6d76ecf7-acec-4ccf-b849-854e78b505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5F5F5"/>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2CAA5-12A5-497A-A20A-90B4D14B71FA}" v="1" dt="2024-09-10T09:55:14.0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80"/>
    <p:restoredTop sz="93792" autoAdjust="0"/>
  </p:normalViewPr>
  <p:slideViewPr>
    <p:cSldViewPr snapToGrid="0">
      <p:cViewPr varScale="1">
        <p:scale>
          <a:sx n="67" d="100"/>
          <a:sy n="67" d="100"/>
        </p:scale>
        <p:origin x="556" y="44"/>
      </p:cViewPr>
      <p:guideLst/>
    </p:cSldViewPr>
  </p:slideViewPr>
  <p:notesTextViewPr>
    <p:cViewPr>
      <p:scale>
        <a:sx n="1" d="1"/>
        <a:sy n="1" d="1"/>
      </p:scale>
      <p:origin x="0" y="0"/>
    </p:cViewPr>
  </p:notesTextViewPr>
  <p:notesViewPr>
    <p:cSldViewPr snapToGrid="0">
      <p:cViewPr>
        <p:scale>
          <a:sx n="1" d="2"/>
          <a:sy n="1" d="2"/>
        </p:scale>
        <p:origin x="270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10/10/2024</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‹N›</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10/10/2024</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‹N›</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solidFill>
                  <a:schemeClr val="accent3"/>
                </a:solidFill>
              </a:rPr>
              <a:t>Questo materiale è stato sviluppato insieme a professionisti sanitari di Svezia, Danimarca, Italia e Spagna e segue le linee guida EAUN CI del 2024.
È rivolto a professionisti sanitari che incontrano pazienti con infezioni delle vie urinarie ricorrenti e che eseguono anche CI.
L'obiettivo è quello di facilitare il professionista sanitario a trovare il miglior percorso di trattamento e ad utilizzare questo strumento come check-list. </a:t>
            </a:r>
            <a:endParaRPr lang="en-US" dirty="0">
              <a:solidFill>
                <a:schemeClr val="accent3"/>
              </a:solidFill>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4188848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9390-C1DF-1F38-E7F2-EEE4C822B12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4BAC37F-098C-1DA7-67E7-91890A4D9A1C}"/>
              </a:ext>
            </a:extLst>
          </p:cNvPr>
          <p:cNvSpPr txBox="1">
            <a:spLocks noGrp="1"/>
          </p:cNvSpPr>
          <p:nvPr>
            <p:ph type="body" sz="quarter" idx="1"/>
          </p:nvPr>
        </p:nvSpPr>
        <p:spPr/>
        <p:txBody>
          <a:bodyPr/>
          <a:lstStyle/>
          <a:p>
            <a:pPr lvl="0"/>
            <a:r>
              <a:rPr lang="it-IT" dirty="0"/>
              <a:t>Nella colonna di sinistra troverai un'indagine preliminare per le UTI da eseguire in una procedura graduale, con collegamenti ipertestuali per informazioni approfondite.
Nella colonna di destra ci sono aree per ulteriori indagini, se necessario. 
L'analisi avanzata è consigliata se si verifica una delle seguenti condizioni:
- Il paziente ha un'urinocoltura negativa e allo stesso tempo ha sintomi del tratto urinario.
- Il paziente manifesta sintomi ricorrenti e ha ricevuto antibiotici che non hanno funzionato.
- Se si sospetta la presenza di calcoli alla vescica o ai reni.</a:t>
            </a:r>
            <a:endParaRPr lang="en" dirty="0"/>
          </a:p>
        </p:txBody>
      </p:sp>
      <p:sp>
        <p:nvSpPr>
          <p:cNvPr id="4" name="Slide Number Placeholder 3">
            <a:extLst>
              <a:ext uri="{FF2B5EF4-FFF2-40B4-BE49-F238E27FC236}">
                <a16:creationId xmlns:a16="http://schemas.microsoft.com/office/drawing/2014/main" id="{A0AD08A1-7720-753A-E43F-90CFCBB2958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D2F0F75-A426-4041-9DD1-A4E2CA4317C9}" type="slidenum">
              <a:t>10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it-IT" sz="1200" b="1" noProof="0" dirty="0">
                <a:latin typeface="+mn-lt"/>
                <a:ea typeface="Calibri"/>
                <a:cs typeface="Calibri"/>
              </a:rPr>
              <a:t>Scelta del catetere</a:t>
            </a:r>
            <a:r>
              <a:rPr lang="it-IT" sz="1200" b="0" noProof="0" dirty="0">
                <a:latin typeface="+mn-lt"/>
                <a:ea typeface="Calibri"/>
                <a:cs typeface="Calibri"/>
              </a:rPr>
              <a:t>: rivedere le opzioni del catetere insieme al paziente. 
Assicurarsi che venga utilizzata </a:t>
            </a:r>
            <a:r>
              <a:rPr lang="it-IT" sz="1200" b="1" noProof="0" dirty="0">
                <a:latin typeface="+mn-lt"/>
                <a:ea typeface="Calibri"/>
                <a:cs typeface="Calibri"/>
              </a:rPr>
              <a:t>la lunghezza corretta del catetere </a:t>
            </a:r>
            <a:r>
              <a:rPr lang="it-IT" sz="1200" b="0" noProof="0" dirty="0">
                <a:latin typeface="+mn-lt"/>
                <a:ea typeface="Calibri"/>
                <a:cs typeface="Calibri"/>
              </a:rPr>
              <a:t>per evitare residui di urina nella vescica. Con una dimensione di </a:t>
            </a:r>
            <a:r>
              <a:rPr lang="it-IT" sz="1200" b="1" noProof="0" dirty="0" err="1">
                <a:latin typeface="+mn-lt"/>
                <a:ea typeface="Calibri"/>
                <a:cs typeface="Calibri"/>
              </a:rPr>
              <a:t>charrière</a:t>
            </a:r>
            <a:r>
              <a:rPr lang="it-IT" sz="1200" b="0" noProof="0" dirty="0">
                <a:latin typeface="+mn-lt"/>
                <a:ea typeface="Calibri"/>
                <a:cs typeface="Calibri"/>
              </a:rPr>
              <a:t> maggiore si ottiene un flusso maggiore, verificare che sia stato utilizzato il diametro ottimale del catetere. Potrebbe essere necessario valutare il paziente con una scansione della vescica dopo il cateterismo per confermare che la vescica è completamente vuota.
L'adattamento allo </a:t>
            </a:r>
            <a:r>
              <a:rPr lang="it-IT" sz="1200" b="1" noProof="0" dirty="0">
                <a:latin typeface="+mn-lt"/>
                <a:ea typeface="Calibri"/>
                <a:cs typeface="Calibri"/>
              </a:rPr>
              <a:t>stile di vita </a:t>
            </a:r>
            <a:r>
              <a:rPr lang="it-IT" sz="1200" b="0" noProof="0" dirty="0">
                <a:latin typeface="+mn-lt"/>
                <a:ea typeface="Calibri"/>
                <a:cs typeface="Calibri"/>
              </a:rPr>
              <a:t>di solito significa che vengono utilizzati diversi tipi di cateteri a seconda delle diverse situazioni, ad esempio quando si è in ambiente domestico, al lavoro, in viaggio o durante l'allenamento. La scelta del catetere deve essere individuale e adattata alla situazione affinché il paziente abbia una migliore tecnica e aderenza alla terapia. 
La </a:t>
            </a:r>
            <a:r>
              <a:rPr lang="it-IT" sz="1200" b="1" noProof="0" dirty="0">
                <a:latin typeface="+mn-lt"/>
                <a:ea typeface="Calibri"/>
                <a:cs typeface="Calibri"/>
              </a:rPr>
              <a:t>frequenza IC: </a:t>
            </a:r>
            <a:r>
              <a:rPr lang="it-IT" sz="1200" b="0" noProof="0" dirty="0">
                <a:latin typeface="+mn-lt"/>
                <a:ea typeface="Calibri"/>
                <a:cs typeface="Calibri"/>
              </a:rPr>
              <a:t>il numero di cateterismi al giorno varia. Negli adulti, una regola generale è il cateterismo abbastanza frequente da evitare un volume della vescica &gt; 400 ml, ma la guida è fornita anche da reperti urodinamici come il volume della vescica, le pressioni del detrusore sul riempimento, la presenza di reflusso e la funzionalità renale. Aumentare la frequenza dell'IC se il paziente ha ancora lo stimolo di urinare o ha irrequietezza motoria o spasticità. (Linee guida EAUN 2024)
Esistono </a:t>
            </a:r>
            <a:r>
              <a:rPr lang="it-IT" sz="1200" b="1" noProof="0" dirty="0">
                <a:latin typeface="+mn-lt"/>
                <a:ea typeface="Calibri"/>
                <a:cs typeface="Calibri"/>
              </a:rPr>
              <a:t>evidenze cliniche </a:t>
            </a:r>
            <a:r>
              <a:rPr lang="it-IT" sz="1200" b="0" noProof="0" dirty="0">
                <a:latin typeface="+mn-lt"/>
                <a:ea typeface="Calibri"/>
                <a:cs typeface="Calibri"/>
              </a:rPr>
              <a:t>per il catetere, anche per un uso a lungo termine?</a:t>
            </a:r>
            <a:endParaRPr lang="en-US" sz="1200" b="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a:p>
            <a:pPr lvl="0">
              <a:lnSpc>
                <a:spcPct val="105000"/>
              </a:lnSpc>
              <a:spcAft>
                <a:spcPts val="800"/>
              </a:spcAft>
            </a:pPr>
            <a:endParaRPr lang="en-US" sz="1200" noProof="0" dirty="0">
              <a:latin typeface="Calibri" pitchFamily="34"/>
              <a:cs typeface="Times New Roman" pitchFamily="18"/>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11</a:t>
            </a:fld>
            <a:endParaRPr lang="sv-SE"/>
          </a:p>
        </p:txBody>
      </p:sp>
    </p:spTree>
    <p:extLst>
      <p:ext uri="{BB962C8B-B14F-4D97-AF65-F5344CB8AC3E}">
        <p14:creationId xmlns:p14="http://schemas.microsoft.com/office/powerpoint/2010/main" val="3294547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it-IT" sz="1200" b="1" dirty="0"/>
              <a:t>Gestione del prodotto: </a:t>
            </a:r>
            <a:r>
              <a:rPr lang="it-IT" sz="1200" b="0" dirty="0"/>
              <a:t>Vedere/controllare come il paziente gestisce il catetere e la procedura di CIC.
Scegli un catetere facile da usare, apri correttamente la confezione e segui </a:t>
            </a:r>
            <a:r>
              <a:rPr lang="it-IT" sz="1200" b="1" dirty="0"/>
              <a:t>le istruzioni fornite</a:t>
            </a:r>
            <a:r>
              <a:rPr lang="it-IT" sz="1200" b="0" dirty="0"/>
              <a:t>. 
È il tipo di </a:t>
            </a:r>
            <a:r>
              <a:rPr lang="it-IT" sz="1200" b="1" dirty="0"/>
              <a:t>catetere giusto </a:t>
            </a:r>
            <a:r>
              <a:rPr lang="it-IT" sz="1200" b="0" dirty="0"/>
              <a:t>per le esigenze della persona? La scelta del catetere deve essere individuale e adattata allo stile di vita e alla situazione lavorativa del paziente, ecc.
Il catetere viene </a:t>
            </a:r>
            <a:r>
              <a:rPr lang="it-IT" sz="1200" b="1" dirty="0"/>
              <a:t>mantenuto pulito </a:t>
            </a:r>
            <a:r>
              <a:rPr lang="it-IT" sz="1200" b="0" dirty="0"/>
              <a:t>durante il </a:t>
            </a:r>
            <a:r>
              <a:rPr lang="it-IT" sz="1200" b="1" dirty="0"/>
              <a:t>CIC</a:t>
            </a:r>
            <a:r>
              <a:rPr lang="it-IT" sz="1200" b="0" dirty="0"/>
              <a:t>? La sterilità del catetere deve essere mantenuta durante la procedura e devono essere utilizzati gli ausili di inserimento previsti. Un’impugnatura sul prodotto può aiutare a ottenere una presa stabile, oltre a evitare di avere la mano nel water. LoFric Elle consente una tecnica di cateterismo più igienica e una maggiore visibilità per l'inserimento del catetere. 
Il catetere ha uno strato </a:t>
            </a:r>
            <a:r>
              <a:rPr lang="it-IT" sz="1200" b="1" dirty="0"/>
              <a:t>superficiale idrofilo </a:t>
            </a:r>
            <a:r>
              <a:rPr lang="it-IT" sz="1200" b="0" dirty="0"/>
              <a:t>che viene preservato sia durante l'inserimento che durante il ritiro del catetere?
Gli studi clinici hanno dimostrato che i cateteri idrofili riducono il rischio di infezione delle vie urinarie del 64% (Li et al 2013)</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12</a:t>
            </a:fld>
            <a:endParaRPr lang="sv-SE"/>
          </a:p>
        </p:txBody>
      </p:sp>
    </p:spTree>
    <p:extLst>
      <p:ext uri="{BB962C8B-B14F-4D97-AF65-F5344CB8AC3E}">
        <p14:creationId xmlns:p14="http://schemas.microsoft.com/office/powerpoint/2010/main" val="85635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5000"/>
              </a:lnSpc>
              <a:spcAft>
                <a:spcPts val="800"/>
              </a:spcAft>
            </a:pPr>
            <a:r>
              <a:rPr lang="en" sz="1200" b="1" dirty="0"/>
              <a:t>Tecnologia no-touch: </a:t>
            </a:r>
            <a:r>
              <a:rPr lang="it-IT" sz="1200" b="0" dirty="0"/>
              <a:t>Assicurarsi che il catetere abbia un'impugnatura facile da impugnare che aiuti l’utilizzatore a tenere il catetere senza dover toccare la superficie del catetere prima del cateterismo. Ciò offre all'utente un maggiore controllo e facilita l'inserimento del catetere nell'uretra. Inoltre, aiuta l’utilizzatore a evitare di toccare il tubo del catetere, rendendo la procedura più igienica e riducendo il rischio di introdurre batteri estranei. 
(Linee guida EAUN IC 2024)</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13</a:t>
            </a:fld>
            <a:endParaRPr lang="sv-SE"/>
          </a:p>
        </p:txBody>
      </p:sp>
    </p:spTree>
    <p:extLst>
      <p:ext uri="{BB962C8B-B14F-4D97-AF65-F5344CB8AC3E}">
        <p14:creationId xmlns:p14="http://schemas.microsoft.com/office/powerpoint/2010/main" val="383808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F4874-180A-5502-D11D-CD8F3C50793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78E1147-178D-F75B-0BB6-1231EAB7A05F}"/>
              </a:ext>
            </a:extLst>
          </p:cNvPr>
          <p:cNvSpPr txBox="1">
            <a:spLocks noGrp="1"/>
          </p:cNvSpPr>
          <p:nvPr>
            <p:ph type="body" sz="quarter" idx="1"/>
          </p:nvPr>
        </p:nvSpPr>
        <p:spPr/>
        <p:txBody>
          <a:bodyPr/>
          <a:lstStyle/>
          <a:p>
            <a:r>
              <a:rPr lang="it-IT" b="1" dirty="0"/>
              <a:t>Lavarsi le mani </a:t>
            </a:r>
            <a:r>
              <a:rPr lang="it-IT" b="0" dirty="0"/>
              <a:t>con acqua e sapone prima e dopo il cateterismo. Prestare attenzione a come questo può essere risolto se il lavandino è fuori dal bagno (bagni pubblici) e soprattutto se la persona è su una sedia a rotelle (pavimento sporco e necessità di toccare le ruote dopo il lavaggio delle mani) assicurandosi di mantenere le mani pulite prima del cateterismo. 
Il disinfettante per le mani deve essere utilizzato prima del cateterismo in un bagno pubblico.
Eseguire </a:t>
            </a:r>
            <a:r>
              <a:rPr lang="it-IT" b="1" dirty="0"/>
              <a:t>l'igiene genitale quotidiana </a:t>
            </a:r>
            <a:r>
              <a:rPr lang="it-IT" b="0" dirty="0"/>
              <a:t>utilizzando sapone non profumato (non sapone antibatterico), o solo acqua tiepida per non seccare le mucose/modificare il pH/interrompere la normale flora batterica. Lavare il perineo se necessario (ad es. dopo perdite fecali o perdite di urina importanti). 
Le </a:t>
            </a:r>
            <a:r>
              <a:rPr lang="it-IT" b="1" dirty="0"/>
              <a:t>donne</a:t>
            </a:r>
            <a:r>
              <a:rPr lang="it-IT" b="0" dirty="0"/>
              <a:t> si lavano sempre dalla parte anteriore a quella posteriore.
Per gli </a:t>
            </a:r>
            <a:r>
              <a:rPr lang="it-IT" b="1" dirty="0"/>
              <a:t>uomini,</a:t>
            </a:r>
            <a:r>
              <a:rPr lang="it-IT" b="0" dirty="0"/>
              <a:t> è anche importante lavare sotto il prepuzio.</a:t>
            </a:r>
            <a:endParaRPr lang="en" sz="1200" b="0" dirty="0">
              <a:solidFill>
                <a:srgbClr val="1E1E1E"/>
              </a:solidFill>
              <a:latin typeface="Lato"/>
              <a:ea typeface="Lato"/>
              <a:cs typeface="Lato"/>
            </a:endParaRPr>
          </a:p>
        </p:txBody>
      </p:sp>
      <p:sp>
        <p:nvSpPr>
          <p:cNvPr id="4" name="Slide Number Placeholder 3">
            <a:extLst>
              <a:ext uri="{FF2B5EF4-FFF2-40B4-BE49-F238E27FC236}">
                <a16:creationId xmlns:a16="http://schemas.microsoft.com/office/drawing/2014/main" id="{5E745E55-F5C0-7E4E-2A49-1D7686974DC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BA8F44-0B80-4E00-9F08-1F7FB0F068F9}" type="slidenum">
              <a:t>14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2E6E8-C326-C891-4B53-E70022DDF4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E54E94E-CD06-7378-D24D-86A8F325D78E}"/>
              </a:ext>
            </a:extLst>
          </p:cNvPr>
          <p:cNvSpPr txBox="1">
            <a:spLocks noGrp="1"/>
          </p:cNvSpPr>
          <p:nvPr>
            <p:ph type="body" sz="quarter" idx="1"/>
          </p:nvPr>
        </p:nvSpPr>
        <p:spPr/>
        <p:txBody>
          <a:bodyPr/>
          <a:lstStyle/>
          <a:p>
            <a:pPr marL="0" marR="0" lvl="0" indent="0" algn="l" defTabSz="914400" rtl="0" eaLnBrk="1" fontAlgn="auto" latinLnBrk="0" hangingPunct="1">
              <a:lnSpc>
                <a:spcPct val="105000"/>
              </a:lnSpc>
              <a:spcBef>
                <a:spcPts val="0"/>
              </a:spcBef>
              <a:spcAft>
                <a:spcPts val="800"/>
              </a:spcAft>
              <a:buClrTx/>
              <a:buSzTx/>
              <a:buFontTx/>
              <a:buNone/>
              <a:tabLst/>
              <a:defRPr/>
            </a:pPr>
            <a:r>
              <a:rPr lang="it-IT" sz="1200" dirty="0">
                <a:latin typeface="+mn-lt"/>
                <a:cs typeface="Calibri"/>
              </a:rPr>
              <a:t>Assicurarsi che la tecnica di cateterismo sia corretta e che il catetere non venga rimosso troppo rapidamente. Nei nuovi utilizzatori di CIC può accadere che il catetere venga rimosso prima che lo svuotamento sia completo.
Cambia posizione per ottenere un migliore effetto di svuotamento. I diverticoli vescicali possono causare uno svuotamento incompleto. Alcuni cateteri sono </a:t>
            </a:r>
            <a:r>
              <a:rPr lang="it-IT" sz="1200" b="1" dirty="0">
                <a:latin typeface="+mn-lt"/>
                <a:cs typeface="Calibri"/>
              </a:rPr>
              <a:t>troppo corti </a:t>
            </a:r>
            <a:r>
              <a:rPr lang="it-IT" sz="1200" dirty="0">
                <a:latin typeface="+mn-lt"/>
                <a:cs typeface="Calibri"/>
              </a:rPr>
              <a:t>per svuotare completamente la vescica, i fori non raggiungono completamente la vescica poiché la vescica collassa durante lo svuotamento. 
A volte è necessario aumentare le dimensioni dello </a:t>
            </a:r>
            <a:r>
              <a:rPr lang="it-IT" sz="1200" b="1" dirty="0" err="1">
                <a:latin typeface="+mn-lt"/>
                <a:cs typeface="Calibri"/>
              </a:rPr>
              <a:t>charrière</a:t>
            </a:r>
            <a:r>
              <a:rPr lang="it-IT" sz="1200" b="1" dirty="0">
                <a:latin typeface="+mn-lt"/>
                <a:cs typeface="Calibri"/>
              </a:rPr>
              <a:t> del catetere</a:t>
            </a:r>
            <a:r>
              <a:rPr lang="it-IT" sz="1200" dirty="0">
                <a:latin typeface="+mn-lt"/>
                <a:cs typeface="Calibri"/>
              </a:rPr>
              <a:t>. 
Assicurati che la posizione per il </a:t>
            </a:r>
            <a:r>
              <a:rPr lang="it-IT" sz="1200" b="1" dirty="0">
                <a:latin typeface="+mn-lt"/>
                <a:cs typeface="Calibri"/>
              </a:rPr>
              <a:t>CIC</a:t>
            </a:r>
            <a:r>
              <a:rPr lang="it-IT" sz="1200" dirty="0">
                <a:latin typeface="+mn-lt"/>
                <a:cs typeface="Calibri"/>
              </a:rPr>
              <a:t> sia ottimale, cioè le persone che eseguono il </a:t>
            </a:r>
            <a:r>
              <a:rPr lang="it-IT" sz="1200" b="1" dirty="0">
                <a:latin typeface="+mn-lt"/>
                <a:cs typeface="Calibri"/>
              </a:rPr>
              <a:t>CIC</a:t>
            </a:r>
            <a:r>
              <a:rPr lang="it-IT" sz="1200" dirty="0">
                <a:latin typeface="+mn-lt"/>
                <a:cs typeface="Calibri"/>
              </a:rPr>
              <a:t> a letto, potrebbero non svuotarsi completamente. Sollevando la parte superiore del letto si ottiene una posizione migliore. La toilette sul posto di lavoro è adattata in modo che possa avvenire lo svuotamento completo?
Considera la necessità di una portata sufficiente in una persona in sovrappeso. Un </a:t>
            </a:r>
            <a:r>
              <a:rPr lang="it-IT" sz="1200" b="1" dirty="0">
                <a:latin typeface="+mn-lt"/>
                <a:cs typeface="Calibri"/>
              </a:rPr>
              <a:t>peso corporeo maggiore </a:t>
            </a:r>
            <a:r>
              <a:rPr lang="it-IT" sz="1200" dirty="0">
                <a:latin typeface="+mn-lt"/>
                <a:cs typeface="Calibri"/>
              </a:rPr>
              <a:t>può richiedere un catetere più lungo per eseguire adeguatamente il cateterismo. 
Potrebbe essere necessario valutare se c'è urina residua dopo il CIC utilizzando uno scanner della vescica.</a:t>
            </a:r>
            <a:endParaRPr lang="sv-SE" dirty="0"/>
          </a:p>
          <a:p>
            <a:pPr lvl="0"/>
            <a:endParaRPr lang="sv-SE" dirty="0"/>
          </a:p>
          <a:p>
            <a:pPr lvl="0"/>
            <a:endParaRPr lang="sv-SE" dirty="0"/>
          </a:p>
          <a:p>
            <a:pPr lvl="0"/>
            <a:endParaRPr lang="sv-SE" dirty="0"/>
          </a:p>
          <a:p>
            <a:pPr lvl="0">
              <a:lnSpc>
                <a:spcPct val="105000"/>
              </a:lnSpc>
              <a:spcAft>
                <a:spcPts val="800"/>
              </a:spcAft>
            </a:pPr>
            <a:endParaRPr lang="sv-SE" sz="1200" dirty="0">
              <a:latin typeface="Calibri" pitchFamily="34"/>
              <a:cs typeface="Times New Roman" pitchFamily="18"/>
            </a:endParaRPr>
          </a:p>
          <a:p>
            <a:endParaRPr lang="sv-SE" dirty="0"/>
          </a:p>
        </p:txBody>
      </p:sp>
      <p:sp>
        <p:nvSpPr>
          <p:cNvPr id="4" name="Slide Number Placeholder 3">
            <a:extLst>
              <a:ext uri="{FF2B5EF4-FFF2-40B4-BE49-F238E27FC236}">
                <a16:creationId xmlns:a16="http://schemas.microsoft.com/office/drawing/2014/main" id="{40521D8A-D4E2-7393-6EE4-DB738F7AF9EA}"/>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427F62-6F70-47FC-B98F-6920FBF754DA}" type="slidenum">
              <a:t>15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it-IT" sz="1200" b="0" dirty="0">
                <a:latin typeface="Calibri" pitchFamily="34"/>
              </a:rPr>
              <a:t>Si otterrà un nitrito positivo per le infezioni causate dai più comuni </a:t>
            </a:r>
            <a:r>
              <a:rPr lang="it-IT" sz="1200" b="0" dirty="0" err="1">
                <a:latin typeface="Calibri" pitchFamily="34"/>
              </a:rPr>
              <a:t>uropatogeni</a:t>
            </a:r>
            <a:r>
              <a:rPr lang="it-IT" sz="1200" b="0" dirty="0">
                <a:latin typeface="Calibri" pitchFamily="34"/>
              </a:rPr>
              <a:t> gram-negativi (E. Coli, Proteus, Klebsiella)
Al contrario i nitriti risulteranno negativi nelle infezioni gram-positive (tipicamente causate da stafilococchi , streptococchi, enterococchi ) e nell'infezione da pseudomonas .
In caso di test dei nitriti negativo, il test dei leucociti ha il valore maggiore e indica un'infiammazione nella vescica.
Se il glucosio è evidente sullo stick di urina, questo è un segno di un paziente diabetico e quindi un aumento del rischio di infezione delle vie urinarie. Una persona con diabete e/o livelli di insulina non adeguatamente regolati, richiede che il paziente venga indirizzato a esperti del settore per ulteriori indagini.</a:t>
            </a:r>
          </a:p>
          <a:p>
            <a:pPr lvl="0">
              <a:lnSpc>
                <a:spcPct val="105000"/>
              </a:lnSpc>
              <a:spcAft>
                <a:spcPts val="800"/>
              </a:spcAft>
            </a:pPr>
            <a:endParaRPr lang="en" sz="1200" b="0" dirty="0">
              <a:latin typeface="Calibri" pitchFamily="34"/>
            </a:endParaRPr>
          </a:p>
          <a:p>
            <a:pPr lvl="0">
              <a:lnSpc>
                <a:spcPct val="105000"/>
              </a:lnSpc>
              <a:spcAft>
                <a:spcPts val="800"/>
              </a:spcAft>
            </a:pPr>
            <a:r>
              <a:rPr lang="it-IT" sz="1200" dirty="0">
                <a:latin typeface="Calibri" pitchFamily="34"/>
              </a:rPr>
              <a:t>La glicemia instabile può aumentare il rischio di infezioni del tratto urinario o fungere da cibo per i batteri e li aumenta (ipotesi da considerare).
Si noti che il farmaco </a:t>
            </a:r>
            <a:r>
              <a:rPr lang="it-IT" sz="1200" dirty="0" err="1">
                <a:latin typeface="Calibri" pitchFamily="34"/>
              </a:rPr>
              <a:t>Jardiance</a:t>
            </a:r>
            <a:r>
              <a:rPr lang="it-IT" sz="1200" dirty="0">
                <a:latin typeface="Calibri" pitchFamily="34"/>
              </a:rPr>
              <a:t> (usato per il diabete e la dieta (perdita di peso)) espelle il glucosio nelle urine.</a:t>
            </a:r>
            <a:endParaRPr lang="sv-SE" sz="1200" dirty="0">
              <a:latin typeface="Calibri" pitchFamily="34"/>
            </a:endParaRPr>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16</a:t>
            </a:fld>
            <a:endParaRPr lang="sv-SE"/>
          </a:p>
        </p:txBody>
      </p:sp>
    </p:spTree>
    <p:extLst>
      <p:ext uri="{BB962C8B-B14F-4D97-AF65-F5344CB8AC3E}">
        <p14:creationId xmlns:p14="http://schemas.microsoft.com/office/powerpoint/2010/main" val="39376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lnSpc>
                <a:spcPct val="105000"/>
              </a:lnSpc>
              <a:spcAft>
                <a:spcPts val="800"/>
              </a:spcAft>
            </a:pPr>
            <a:r>
              <a:rPr lang="it-IT" sz="1200" b="0" dirty="0">
                <a:latin typeface="Calibri" pitchFamily="34"/>
              </a:rPr>
              <a:t>L'urinocoltura deve essere sempre eseguita quando c'è un'indicazione per il trattamento antibiotico. Questo per determinare le specie batteriche e i modelli di resistenza. Soprattutto per gli utenti di circuiti integrati che soffrono di infezioni delle vie urinarie, questo dovrebbe essere standard. 
Anche in caso di:
-UTI con problemi noti o sospetti di resistenza agli antibiotici 
-Infezione delle vie urinarie febbrili
-UTI negli uomini
-UTI in donne in gravidanza
-Fallimento della terapia nel trattamento antibiotico delle infezioni delle vie urinarie
-Screening per l'ABU durante la gravidanza e prima di alcune procedure urologiche
-Indicazioni per l'urinocoltura dopo il completamento del trattamento, se l'infezione è causata da batteri ureasi-positivi
Nel rinvio dovrebbe essere indicato quanto segue:
-Se il trattamento antibiotico è in corso, recentemente completato o pianificato.
-Informazioni sull'eventuale impatto sulle condizioni generali del paziente.
-Come è stato raccolto il campione di urina (data/ora; urina a metà flusso o meno) 
-Volume di urina raccolta
-Se si sospetta la presenza di calcoli renali
-Informazioni sull'allergia nota agli antibiotici.
Verrà effettuata una valutazione clinica combinata dei dati di cui sopra per determinare quali specie batteriche e quantità sono considerate rilevanti.
Campionamento Cateterismo intermittente
Cerca l'urina che è stata nella vescica per molto tempo, preferibilmente l'urina mattutina. Un campione di urina raccolto tramite cateterismo intermittente deve essere prelevato come campione intermedio. Eseguire il cateterismo secondo la routine consigliata:
1.Svuotare la prima quantità di urina nel water/simili
2. Raccogliere l'urina a metà flusso con il recipiente di raccolta.
3. Svuotare completamente la vescica 
4. Rimuovere il catetere. 
5. Chiudere il recipiente di campionamento 
6. Sul </a:t>
            </a:r>
            <a:r>
              <a:rPr lang="it-IT" sz="1200" b="0" dirty="0" err="1">
                <a:latin typeface="Calibri" pitchFamily="34"/>
              </a:rPr>
              <a:t>refferale</a:t>
            </a:r>
            <a:r>
              <a:rPr lang="it-IT" sz="1200" b="0" dirty="0">
                <a:latin typeface="Calibri" pitchFamily="34"/>
              </a:rPr>
              <a:t>: scrivere il tempo stimato in cui l'urina è rimasta nella vescica, se è stata conservata fredda, specificare la diagnosi del paziente come calcoli renali, urine maleodoranti, ematuria ecc.
Nota, l'urina in cui hai posizionato l'astina di livello dell'urina non deve mai essere inviata per l'urinocoltura. 
-Controllare la precedente risposta dell'urinocoltura (per evitare fattori di rischio, ad es. formazione di calcoli)
-Controllare il tipo di batteri in una precedente infezione delle vie urinarie 
-Controllare l'attuale risposta dell'urinocoltura
Batteri che formano calcoli nelle urine:
La causa può essere l'urina residua o un corpo estraneo (ad es. capelli, particelle, ecc.) trasferito nella vescica durante l'IC. 
Alcuni tipi di batteri formano calcoli urinari , ad esempio Klebsiella e Proteus. I sintomi possono essere infezioni del tratto urinario ripetute, incontinenza urinaria da urgenza e/o sangue nelle urine.
Se l'attuale risposta dell'urinocoltura mostra che sono gli stessi batteri a causare questa infezione dell'ultima volta:
-può darsi che il paziente non sia stato trattato con gli antibiotici selezionati (tempo troppo breve) o 
-presenza di un corpo estraneo, che contribuisce alla formazione del biofilm (batteri e melma che formano uno scudo contro gli antibiotici).
Ciò richiede ulteriori indagini.</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17</a:t>
            </a:fld>
            <a:endParaRPr lang="sv-SE"/>
          </a:p>
        </p:txBody>
      </p:sp>
    </p:spTree>
    <p:extLst>
      <p:ext uri="{BB962C8B-B14F-4D97-AF65-F5344CB8AC3E}">
        <p14:creationId xmlns:p14="http://schemas.microsoft.com/office/powerpoint/2010/main" val="193660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5828-902A-89DA-2CF6-2577BAD307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DDBE698-EFF2-E6BF-57CD-E95FE84F8F62}"/>
              </a:ext>
            </a:extLst>
          </p:cNvPr>
          <p:cNvSpPr txBox="1">
            <a:spLocks noGrp="1"/>
          </p:cNvSpPr>
          <p:nvPr>
            <p:ph type="body" sz="quarter" idx="1"/>
          </p:nvPr>
        </p:nvSpPr>
        <p:spPr/>
        <p:txBody>
          <a:bodyPr/>
          <a:lstStyle/>
          <a:p>
            <a:pPr>
              <a:defRPr/>
            </a:pPr>
            <a:r>
              <a:rPr lang="it-IT" dirty="0"/>
              <a:t>Un diario minzionale può aiutare a visualizzare quanto il paziente beve e urina. È importante misurare sia l'urina che viene svuotata con l'aiuto di un catetere, sia i volumi di normale svuotamento. 
Lo svuotamento regolare della vescica durante il giorno è importante e le linee guida EAUN raccomandano 4-6 volte al giorno e non superare i 400 ml di urina per svuotamento (l'urina mattutina è spesso una quantità maggiore).
Il volume totale di urina è in genere di 1000-2000 ml/giorno.
L'assunzione di liquidi dovrebbe essere di almeno 1500 ml e aumentata in caso di infezione delle vie urinarie.
Il diario minzionale può essere utilizzato come strumento educativo durante il follow-up ed è un'ottima base per discutere le abitudini di assunzione e di minzione.</a:t>
            </a:r>
            <a:endParaRPr lang="sv-SE" dirty="0"/>
          </a:p>
          <a:p>
            <a:pPr lvl="0"/>
            <a:endParaRPr lang="sv-SE" dirty="0"/>
          </a:p>
        </p:txBody>
      </p:sp>
      <p:sp>
        <p:nvSpPr>
          <p:cNvPr id="4" name="Slide Number Placeholder 3">
            <a:extLst>
              <a:ext uri="{FF2B5EF4-FFF2-40B4-BE49-F238E27FC236}">
                <a16:creationId xmlns:a16="http://schemas.microsoft.com/office/drawing/2014/main" id="{7480E093-7433-B341-293B-13DE7FFD249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CC0FD-9318-4077-958C-ED6E21AC03BC}" type="slidenum">
              <a:t>18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5C80D-F453-9AA1-002A-14B7F94ADFE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90E59FC-6402-0892-7521-39A764A96630}"/>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Rendere il paziente consapevole del problema in modo corretto con l'obiettivo di regolare la quantità e la frequenza dei liquidi, se necessario, in base alla lista minzionale valutata.
Il paziente segue le istruzioni per la frequenza IC?
A volte c'è bisogno di supporto da parte dei familiari, o di promemoria ecc. per ricordare una sufficiente assunzione di liquidi.</a:t>
            </a:r>
            <a:endParaRPr lang="en" dirty="0">
              <a:cs typeface="Calibri"/>
            </a:endParaRPr>
          </a:p>
        </p:txBody>
      </p:sp>
      <p:sp>
        <p:nvSpPr>
          <p:cNvPr id="4" name="Slide Number Placeholder 3">
            <a:extLst>
              <a:ext uri="{FF2B5EF4-FFF2-40B4-BE49-F238E27FC236}">
                <a16:creationId xmlns:a16="http://schemas.microsoft.com/office/drawing/2014/main" id="{AD9F4914-89D6-CC5F-09E8-37F5B70BF1B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90953B-13D9-416A-9F51-4EBBA72D90EC}" type="slidenum">
              <a:t>19</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Segui questi tre passaggi per avere le impostazioni corrette per lo strumento interattivo.</a:t>
            </a:r>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225061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68DD2-1FCB-4C52-FC34-C44A77463F0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77D35F7-1EC3-DB2F-7960-BA42E19DCBCF}"/>
              </a:ext>
            </a:extLst>
          </p:cNvPr>
          <p:cNvSpPr txBox="1">
            <a:spLocks noGrp="1"/>
          </p:cNvSpPr>
          <p:nvPr>
            <p:ph type="body" sz="quarter" idx="1"/>
          </p:nvPr>
        </p:nvSpPr>
        <p:spPr/>
        <p:txBody>
          <a:bodyPr/>
          <a:lstStyle/>
          <a:p>
            <a:pPr lvl="0"/>
            <a:r>
              <a:rPr lang="it-IT" noProof="0" dirty="0"/>
              <a:t>La vescica e l'intestino sono strettamente collegati e si influenzano a vicenda. Esiste un legame tra la frequenza delle infezioni del tratto urinario e lo stato dell'intestino. Le ragioni esatte non sono note, ma si ritiene che un retto pieno impedisca alla vescica di svuotarsi completamente. Potrebbe anche essere che l'</a:t>
            </a:r>
            <a:r>
              <a:rPr lang="it-IT" noProof="0" dirty="0" err="1"/>
              <a:t>E.Coli</a:t>
            </a:r>
            <a:r>
              <a:rPr lang="it-IT" noProof="0" dirty="0"/>
              <a:t> dal retto viaggi più facilmente se le feci sono molto molli (diarrea/incontinenza fecale). 
Indaga sulle ragioni alla base dei problemi di svuotamento intestinale per trovare il miglior percorso di trattamento. 
È la stitichezza che impedisce alla vescica di svuotarsi completamente e quindi un aumento del rischio di infezioni del tratto urinario?
È l'incontinenza fecale che causa batteri / (</a:t>
            </a:r>
            <a:r>
              <a:rPr lang="it-IT" noProof="0" dirty="0" err="1"/>
              <a:t>E.Coli</a:t>
            </a:r>
            <a:r>
              <a:rPr lang="it-IT" noProof="0" dirty="0"/>
              <a:t>) dall'intestino che vengono trasferiti nel tratto urinario e quindi causano un'infezione delle vie urinarie?
Garantire un buon regime di svuotamento intestinale.</a:t>
            </a:r>
            <a:endParaRPr lang="en-US" b="1" noProof="0" dirty="0">
              <a:highlight>
                <a:srgbClr val="FFFF00"/>
              </a:highlight>
            </a:endParaRPr>
          </a:p>
        </p:txBody>
      </p:sp>
      <p:sp>
        <p:nvSpPr>
          <p:cNvPr id="4" name="Slide Number Placeholder 3">
            <a:extLst>
              <a:ext uri="{FF2B5EF4-FFF2-40B4-BE49-F238E27FC236}">
                <a16:creationId xmlns:a16="http://schemas.microsoft.com/office/drawing/2014/main" id="{DE9862C7-D16E-4062-9E25-D5FA0808713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6A3FDF-EA5E-4551-B180-440F6EF37F22}" type="slidenum">
              <a:t>20</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b="1" dirty="0"/>
              <a:t>La Costipazione </a:t>
            </a:r>
            <a:r>
              <a:rPr lang="it-IT" dirty="0"/>
              <a:t>è un sintomo, non la malattia</a:t>
            </a:r>
            <a:r>
              <a:rPr lang="en" dirty="0"/>
              <a:t>.</a:t>
            </a:r>
          </a:p>
          <a:p>
            <a:r>
              <a:rPr lang="it-IT" dirty="0"/>
              <a:t>Un intestino stitico porta a una pressione sulla vescica e sull'uretra, che influisce sulla funzione. Sia la capacità di stoccaggio che quella di svuotamento dell'urina si deteriorano. L'aumento dell'urina residua contribuisce all'infezione del tratto urinario</a:t>
            </a:r>
            <a:r>
              <a:rPr lang="en" dirty="0"/>
              <a:t>.</a:t>
            </a:r>
          </a:p>
          <a:p>
            <a:r>
              <a:rPr lang="it-IT" b="0" dirty="0"/>
              <a:t>Definizione medica di stitichezza (criteri ROMA IV)</a:t>
            </a:r>
          </a:p>
          <a:p>
            <a:r>
              <a:rPr lang="it-IT" dirty="0"/>
              <a:t>Per definirla come stitichezza sono necessari almeno due dei seguenti criteri*:</a:t>
            </a:r>
          </a:p>
          <a:p>
            <a:pPr algn="l">
              <a:buFont typeface="+mj-lt"/>
              <a:buNone/>
            </a:pPr>
            <a:r>
              <a:rPr lang="it-IT" b="0" i="0" dirty="0">
                <a:solidFill>
                  <a:srgbClr val="193F60"/>
                </a:solidFill>
                <a:effectLst/>
                <a:latin typeface="Mulish"/>
              </a:rPr>
              <a:t>– difficoltà in più di 1/4 (25%) delle defecazioni</a:t>
            </a:r>
            <a:br>
              <a:rPr lang="it-IT" b="0" i="0" dirty="0">
                <a:solidFill>
                  <a:srgbClr val="193F60"/>
                </a:solidFill>
                <a:effectLst/>
                <a:latin typeface="Mulish"/>
              </a:rPr>
            </a:br>
            <a:r>
              <a:rPr lang="it-IT" b="0" i="0" dirty="0">
                <a:solidFill>
                  <a:srgbClr val="193F60"/>
                </a:solidFill>
                <a:effectLst/>
                <a:latin typeface="Mulish"/>
              </a:rPr>
              <a:t>– feci dure o a grumi in più di 1/4 (25%) delle defecazioni</a:t>
            </a:r>
            <a:br>
              <a:rPr lang="it-IT" b="0" i="0" dirty="0">
                <a:solidFill>
                  <a:srgbClr val="193F60"/>
                </a:solidFill>
                <a:effectLst/>
                <a:latin typeface="Mulish"/>
              </a:rPr>
            </a:br>
            <a:r>
              <a:rPr lang="it-IT" b="0" i="0" dirty="0">
                <a:solidFill>
                  <a:srgbClr val="193F60"/>
                </a:solidFill>
                <a:effectLst/>
                <a:latin typeface="Mulish"/>
              </a:rPr>
              <a:t>– sensazione di evacuazione incompleta in più di 1/4 (25%) delle defecazioni</a:t>
            </a:r>
            <a:br>
              <a:rPr lang="it-IT" b="0" i="0" dirty="0">
                <a:solidFill>
                  <a:srgbClr val="193F60"/>
                </a:solidFill>
                <a:effectLst/>
                <a:latin typeface="Mulish"/>
              </a:rPr>
            </a:br>
            <a:r>
              <a:rPr lang="it-IT" b="0" i="0" dirty="0">
                <a:solidFill>
                  <a:srgbClr val="193F60"/>
                </a:solidFill>
                <a:effectLst/>
                <a:latin typeface="Mulish"/>
              </a:rPr>
              <a:t>– sensazione di ostruzione/blocco in più di 1/4 (25%) delle defecazioni</a:t>
            </a:r>
            <a:br>
              <a:rPr lang="it-IT" b="0" i="0" dirty="0">
                <a:solidFill>
                  <a:srgbClr val="193F60"/>
                </a:solidFill>
                <a:effectLst/>
                <a:latin typeface="Mulish"/>
              </a:rPr>
            </a:br>
            <a:r>
              <a:rPr lang="it-IT" b="0" i="0" dirty="0">
                <a:solidFill>
                  <a:srgbClr val="193F60"/>
                </a:solidFill>
                <a:effectLst/>
                <a:latin typeface="Mulish"/>
              </a:rPr>
              <a:t>– necessità di aiuto con manovre manuali in più di 1/4 (25%) delle defecazioni</a:t>
            </a:r>
            <a:br>
              <a:rPr lang="it-IT" b="0" i="0" dirty="0">
                <a:solidFill>
                  <a:srgbClr val="193F60"/>
                </a:solidFill>
                <a:effectLst/>
                <a:latin typeface="Mulish"/>
              </a:rPr>
            </a:br>
            <a:r>
              <a:rPr lang="it-IT" b="0" i="0" dirty="0">
                <a:solidFill>
                  <a:srgbClr val="193F60"/>
                </a:solidFill>
                <a:effectLst/>
                <a:latin typeface="Mulish"/>
              </a:rPr>
              <a:t>– meno di 3 movimenti intestinali spontanei alla settimana</a:t>
            </a:r>
          </a:p>
          <a:p>
            <a:pPr algn="l">
              <a:buFont typeface="+mj-lt"/>
              <a:buNone/>
            </a:pPr>
            <a:r>
              <a:rPr lang="it-IT" b="0" i="0" dirty="0">
                <a:solidFill>
                  <a:srgbClr val="193F60"/>
                </a:solidFill>
                <a:effectLst/>
                <a:latin typeface="Mulish"/>
              </a:rPr>
              <a:t>2. Feci molli presenti raramente in assenza di lassativi</a:t>
            </a:r>
          </a:p>
          <a:p>
            <a:pPr algn="l">
              <a:buFont typeface="+mj-lt"/>
              <a:buNone/>
            </a:pPr>
            <a:r>
              <a:rPr lang="it-IT" b="0" i="0" dirty="0">
                <a:solidFill>
                  <a:srgbClr val="193F60"/>
                </a:solidFill>
                <a:effectLst/>
                <a:latin typeface="Mulish"/>
              </a:rPr>
              <a:t>3. Criteri insufficienti a diagnosticare una IBS</a:t>
            </a:r>
          </a:p>
          <a:p>
            <a:pPr algn="l">
              <a:buFont typeface="+mj-lt"/>
              <a:buNone/>
            </a:pPr>
            <a:r>
              <a:rPr lang="it-IT" b="0" i="0" dirty="0">
                <a:solidFill>
                  <a:srgbClr val="193F60"/>
                </a:solidFill>
                <a:effectLst/>
                <a:latin typeface="Mulish"/>
              </a:rPr>
              <a:t>*S</a:t>
            </a:r>
            <a:r>
              <a:rPr lang="it-IT" b="0" i="1" dirty="0">
                <a:solidFill>
                  <a:srgbClr val="193F60"/>
                </a:solidFill>
                <a:effectLst/>
                <a:latin typeface="Mulish"/>
              </a:rPr>
              <a:t>i intende: criteri validi per almeno 3 mesi, ma con sintomatologia risalente ad almeno a 6 mesi prima della diagnosi</a:t>
            </a:r>
            <a:endParaRPr lang="it-IT" b="0" i="0" dirty="0">
              <a:solidFill>
                <a:srgbClr val="193F60"/>
              </a:solidFill>
              <a:effectLst/>
              <a:latin typeface="Mulish"/>
            </a:endParaRPr>
          </a:p>
          <a:p>
            <a:pPr marL="0" indent="0">
              <a:buFont typeface="Arial" panose="020B0604020202020204" pitchFamily="34" charset="0"/>
              <a:buNone/>
            </a:pPr>
            <a:endParaRPr lang="sv-SE" dirty="0"/>
          </a:p>
          <a:p>
            <a:pPr marL="0" indent="0">
              <a:buFont typeface="Arial" panose="020B0604020202020204" pitchFamily="34" charset="0"/>
              <a:buNone/>
            </a:pPr>
            <a:r>
              <a:rPr lang="it-IT" dirty="0"/>
              <a:t>Il più delle volte, la stitichezza è dovuta a un problema funzionale (come funzionano i movimenti intestinali o come si svuota l'intestino). Più raramente, è dovuto a una malattia sottostante.
I seguenti segnali di avvertimento in relazione alla stitichezza dovrebbero sempre essere esaminati da un medico con questa esperienza:
-Sangue nelle feci
-Perdita di peso
-Muco nelle feci
-Perdita di appetito
-Dolore addominale
-Dolore associato a svuotamento e cambiamenti improvvisi nelle abitudini intestinali
-Poiché la stitichezza è un sintomo iniziale comune del cancro del colon, questo deve essere studiato.</a:t>
            </a:r>
          </a:p>
          <a:p>
            <a:pPr marL="0" indent="0">
              <a:buFont typeface="Arial" panose="020B0604020202020204" pitchFamily="34" charset="0"/>
              <a:buNone/>
            </a:pPr>
            <a:r>
              <a:rPr lang="it-IT" dirty="0"/>
              <a:t>
</a:t>
            </a:r>
            <a:r>
              <a:rPr lang="it-IT" b="1" dirty="0"/>
              <a:t>Perdita fecale</a:t>
            </a:r>
            <a:r>
              <a:rPr lang="it-IT" dirty="0"/>
              <a:t>
La definizione di incontinenza fecale è il passaggio involontario di gas, feci sciolte o solide che per l'individuo provoca problemi sociali o problemi di igiene percepiti come fastidiosi.
Esistono 3 classificazioni dei sintomi dell'incontinenza fecale:
Incontinenza passiva: definita come svuotamento involontario dell'intestino senza una precedente sensazione di urgenza o necessità di defecare,
incontinenza da urgenza: definita come svuotamento involontario dell'intestino nonostante i tentativi di trattenere le feci,
Incontinenza mista: definita come sintomi sia passivi che da urgenza.
La valutazione, la diagnosi e il trattamento dell'incontinenza fecale devono essere adattati a ogni singola persona.
Indagare ulteriormente, se necessario, e iniziare il trattamento per il relativo disturbo intestinale.</a:t>
            </a:r>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2866641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Un diario intestinale può essere un buon strumento per un'indagine iniziale.
Utilizzare la scala di Bristol delle feci per facilitare la discussione con il paziente e stimare se i problemi sono principalmente costipazione o incontinenza fecale. 
È importante rivedere la posizione in bagno e utilizzare uno sgabello per adulti e bambini. Ciò migliora l'angolo delle gambe che migliorerà il passaggio delle feci. 
Uno studio clinico di </a:t>
            </a:r>
            <a:r>
              <a:rPr lang="it-IT" b="0" dirty="0" err="1"/>
              <a:t>Furuta</a:t>
            </a:r>
            <a:r>
              <a:rPr lang="it-IT" b="0" dirty="0"/>
              <a:t> et al 2021 su bambini con spina bifida ha mostrato effetti positivi dell'irrigazione transanale (TAI) per migliorare le abitudini intestinali e il lavaggio del tratto colorettale, per ridurre il rischio di contaminazione della vescica da E. coli.</a:t>
            </a:r>
            <a:endParaRPr lang="sv-SE" b="0" dirty="0"/>
          </a:p>
          <a:p>
            <a:endParaRPr lang="en" dirty="0"/>
          </a:p>
          <a:p>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22</a:t>
            </a:fld>
            <a:endParaRPr lang="sv-SE"/>
          </a:p>
        </p:txBody>
      </p:sp>
    </p:spTree>
    <p:extLst>
      <p:ext uri="{BB962C8B-B14F-4D97-AF65-F5344CB8AC3E}">
        <p14:creationId xmlns:p14="http://schemas.microsoft.com/office/powerpoint/2010/main" val="4185581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8FF71B-B84D-64B1-5725-962B65F685E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25B07DE-A96A-223E-118E-0CA924B5395E}"/>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 i pazienti e </a:t>
            </a:r>
            <a:r>
              <a:rPr lang="it-IT" dirty="0" err="1"/>
              <a:t>e</a:t>
            </a:r>
            <a:r>
              <a:rPr lang="it-IT" dirty="0"/>
              <a:t> i professionisti sanitari in ambito comunitario, l'IC pulito/no touch piuttosto che asettico è considerato una procedura sicura ed efficace senza aumento del rischio di infezione delle vie urinarie sintomatiche (linee guida IC EAUN 2024).
L'IC deve essere sempre istruito da infermieri specializzati nella terapia. Il livello di conoscenza dell'IC deve essere adeguato e aggiornato. 
Ai pazienti dovrebbe essere offerto un piano di assistenza individualizzato in cui si tenga conto dello stile di vita e dell'impatto sulla qualità della vita.</a:t>
            </a:r>
            <a:endParaRPr lang="en-US" i="0" noProof="0" dirty="0">
              <a:solidFill>
                <a:schemeClr val="accent3"/>
              </a:solidFill>
            </a:endParaRPr>
          </a:p>
        </p:txBody>
      </p:sp>
      <p:sp>
        <p:nvSpPr>
          <p:cNvPr id="4" name="Slide Number Placeholder 3">
            <a:extLst>
              <a:ext uri="{FF2B5EF4-FFF2-40B4-BE49-F238E27FC236}">
                <a16:creationId xmlns:a16="http://schemas.microsoft.com/office/drawing/2014/main" id="{92D00D1E-7BC6-2252-6897-25FD23D7A99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F3B97A-8BC4-4C2D-A878-49DD2CB17291}" type="slidenum">
              <a:t>24</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1961D-D978-EA48-47B9-D6285774A7F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CC28632-8B35-94F4-6469-D92DEC2BBE35}"/>
              </a:ext>
            </a:extLst>
          </p:cNvPr>
          <p:cNvSpPr txBox="1">
            <a:spLocks noGrp="1"/>
          </p:cNvSpPr>
          <p:nvPr>
            <p:ph type="body" sz="quarter" idx="1"/>
          </p:nvPr>
        </p:nvSpPr>
        <p:spPr/>
        <p:txBody>
          <a:bodyPr/>
          <a:lstStyle/>
          <a:p>
            <a:pPr lvl="0"/>
            <a:r>
              <a:rPr lang="it-IT" dirty="0"/>
              <a:t>Se la persona ha bisogno di CIC assistito, è necessario tenere conto dei seguenti fattori:
Se ci sono molti caregivers, è necessario assicurarsi che tutti eseguano il CIC allo stesso modo e abbiano ricevuto una formazione adeguata.
La frequenza del CIC è estremamente importante per evitare di dilatare la vescica. Se la procedura di CIC è percepita come difficile, c'è il rischio che il CIC venga eseguito meno frequentemente del necessario. Lo stesso vale se non vengono impostati orari e routine chiari, poiché molte persone che necessitano di CIC non si rendono conto di quando la vescica è piena.
Il livello di conoscenza dell'assistente deve essere garantito in un modo che non risulti offensivo: un modo è guardare insieme i video di formazione di Wellspect su come insegnare il CIC. Affidare all'infermiere principale la formazione degli assistenti
Vedi anche
- </a:t>
            </a:r>
            <a:r>
              <a:rPr lang="en-US" sz="1200" b="1" dirty="0" err="1">
                <a:solidFill>
                  <a:srgbClr val="000000"/>
                </a:solidFill>
              </a:rPr>
              <a:t>Prodotto</a:t>
            </a:r>
            <a:r>
              <a:rPr lang="en-US" sz="1200" b="1" dirty="0">
                <a:solidFill>
                  <a:srgbClr val="000000"/>
                </a:solidFill>
              </a:rPr>
              <a:t> e </a:t>
            </a:r>
            <a:r>
              <a:rPr lang="en-US" sz="1200" b="1" dirty="0" err="1">
                <a:solidFill>
                  <a:srgbClr val="000000"/>
                </a:solidFill>
              </a:rPr>
              <a:t>tecnica</a:t>
            </a:r>
            <a:r>
              <a:rPr lang="en-US" sz="1200" b="1" dirty="0">
                <a:solidFill>
                  <a:srgbClr val="000000"/>
                </a:solidFill>
              </a:rPr>
              <a:t> di </a:t>
            </a:r>
            <a:r>
              <a:rPr lang="en-US" sz="1200" b="1" dirty="0" err="1">
                <a:solidFill>
                  <a:srgbClr val="000000"/>
                </a:solidFill>
              </a:rPr>
              <a:t>cateterismo</a:t>
            </a:r>
            <a:r>
              <a:rPr lang="en-US" sz="1200" b="1" dirty="0">
                <a:solidFill>
                  <a:srgbClr val="000000"/>
                </a:solidFill>
              </a:rPr>
              <a:t> – </a:t>
            </a:r>
            <a:r>
              <a:rPr lang="en-US" sz="1200" b="1" dirty="0" err="1">
                <a:solidFill>
                  <a:srgbClr val="000000"/>
                </a:solidFill>
              </a:rPr>
              <a:t>sezione</a:t>
            </a:r>
            <a:r>
              <a:rPr lang="en-US" sz="1200" b="1" dirty="0">
                <a:solidFill>
                  <a:srgbClr val="000000"/>
                </a:solidFill>
              </a:rPr>
              <a:t> 1</a:t>
            </a:r>
            <a:r>
              <a:rPr lang="it-IT" dirty="0"/>
              <a:t>
- </a:t>
            </a:r>
            <a:r>
              <a:rPr lang="it-IT" b="1" dirty="0"/>
              <a:t>Materiale didattico Wellspect </a:t>
            </a:r>
            <a:r>
              <a:rPr lang="it-IT" b="1" dirty="0" err="1"/>
              <a:t>Education</a:t>
            </a:r>
            <a:r>
              <a:rPr lang="it-IT" dirty="0"/>
              <a:t>
Se il paziente ha bisogno di eseguire il CIC assistito a letto, l'estremità della testa del letto può essere sollevata per utilizzare la gravità per migliorare lo svuotamento della vescica. Anche un'estensione del tubo o una sacca di drenaggio del catetere possono migliorare questo aspetto.
Se possibile, il paziente deve sedersi a letto durante il CIC.</a:t>
            </a:r>
            <a:endParaRPr lang="sv-SE" dirty="0"/>
          </a:p>
        </p:txBody>
      </p:sp>
      <p:sp>
        <p:nvSpPr>
          <p:cNvPr id="4" name="Slide Number Placeholder 3">
            <a:extLst>
              <a:ext uri="{FF2B5EF4-FFF2-40B4-BE49-F238E27FC236}">
                <a16:creationId xmlns:a16="http://schemas.microsoft.com/office/drawing/2014/main" id="{1AE7750F-6947-871B-8378-E11F82D92AC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E78F4F7-474A-4036-92A0-8AD04936ACC3}" type="slidenum">
              <a:t>25</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F69D3-3CFA-2AEC-555E-BD62427C285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2CA821D-0639-BAEA-5625-83449D3E53D4}"/>
              </a:ext>
            </a:extLst>
          </p:cNvPr>
          <p:cNvSpPr txBox="1">
            <a:spLocks noGrp="1"/>
          </p:cNvSpPr>
          <p:nvPr>
            <p:ph type="body" sz="quarter" idx="1"/>
          </p:nvPr>
        </p:nvSpPr>
        <p:spPr/>
        <p:txBody>
          <a:bodyPr/>
          <a:lstStyle/>
          <a:p>
            <a:pPr lvl="0"/>
            <a:r>
              <a:rPr lang="it-IT" dirty="0"/>
              <a:t>Fare riferimento ai raggi X se la domanda è un calcolo nel tratto urinario, se UTI ricorrente con batteri che formano calcoli.
Rivolgersi a una clinica specializzata per decidere come procedere, ad esempio cistoscopia o urodinamica.</a:t>
            </a:r>
            <a:endParaRPr lang="sv-SE" b="1" dirty="0"/>
          </a:p>
          <a:p>
            <a:pPr lvl="0"/>
            <a:endParaRPr lang="sv-SE" b="1" dirty="0"/>
          </a:p>
          <a:p>
            <a:pPr lvl="0"/>
            <a:endParaRPr lang="sv-SE" b="1" dirty="0"/>
          </a:p>
        </p:txBody>
      </p:sp>
      <p:sp>
        <p:nvSpPr>
          <p:cNvPr id="4" name="Slide Number Placeholder 3">
            <a:extLst>
              <a:ext uri="{FF2B5EF4-FFF2-40B4-BE49-F238E27FC236}">
                <a16:creationId xmlns:a16="http://schemas.microsoft.com/office/drawing/2014/main" id="{3865576E-B44D-4E47-4EFF-0F17DF1D2E00}"/>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6832646-308B-4900-82BB-FF0AE996D8FC}" type="slidenum">
              <a:t>26</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cs typeface="Calibri"/>
              </a:rPr>
              <a:t>Troverai webinar, tutorial e materiali di supporto ai pazienti accreditati CPD in Wellspect </a:t>
            </a:r>
            <a:r>
              <a:rPr lang="it-IT" dirty="0" err="1">
                <a:cs typeface="Calibri"/>
              </a:rPr>
              <a:t>education</a:t>
            </a:r>
            <a:r>
              <a:rPr lang="it-IT" dirty="0">
                <a:cs typeface="Calibri"/>
              </a:rPr>
              <a:t>.</a:t>
            </a:r>
            <a:endParaRPr lang="en-US" dirty="0">
              <a:cs typeface="Calibri"/>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27</a:t>
            </a:fld>
            <a:endParaRPr lang="en-US"/>
          </a:p>
        </p:txBody>
      </p:sp>
    </p:spTree>
    <p:extLst>
      <p:ext uri="{BB962C8B-B14F-4D97-AF65-F5344CB8AC3E}">
        <p14:creationId xmlns:p14="http://schemas.microsoft.com/office/powerpoint/2010/main" val="3965574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D3292-3E1C-404D-A455-52612BCC53C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42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58D74-0E35-4EDD-DBD3-861157481BB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7136BCB-CE4E-4B8F-3732-E7A514B157D4}"/>
              </a:ext>
            </a:extLst>
          </p:cNvPr>
          <p:cNvSpPr txBox="1">
            <a:spLocks noGrp="1"/>
          </p:cNvSpPr>
          <p:nvPr>
            <p:ph type="body" sz="quarter" idx="1"/>
          </p:nvPr>
        </p:nvSpPr>
        <p:spPr/>
        <p:txBody>
          <a:bodyPr/>
          <a:lstStyle/>
          <a:p>
            <a:r>
              <a:rPr lang="it-IT" noProof="0" dirty="0"/>
              <a:t>L'obiettivo principale di questo materiale è quello di ideare uno strumento educativo interattivo su cosa indagare e trattare, quando una persona che si cateterizza contrae infezioni ricorrenti del tratto urinario.
Vuole funzionare come una "lista di controllo" per trovare il miglior percorso di trattamento possibile con interventi suggeriti da utilizzare in modo graduale.  Sono inclusi i collegamenti al nostro portale </a:t>
            </a:r>
            <a:r>
              <a:rPr lang="it-IT" noProof="0" dirty="0" err="1"/>
              <a:t>Wellspect's</a:t>
            </a:r>
            <a:r>
              <a:rPr lang="it-IT" noProof="0" dirty="0"/>
              <a:t> </a:t>
            </a:r>
            <a:r>
              <a:rPr lang="it-IT" noProof="0" dirty="0" err="1"/>
              <a:t>Education</a:t>
            </a:r>
            <a:r>
              <a:rPr lang="it-IT" noProof="0" dirty="0"/>
              <a:t> di facile utilizzo.
L'obiettivo secondario è fornire una migliore e individualizzata riduzione del rischio di infezioni delle vie urinarie e un trattamento contro le infezioni delle vie urinarie ricorrenti e ridurre l'eccessiva prescrizione di antibiotici che porta alla resistenza agli antibiotici.
L'aumento dell'uso di antibiotici nel mondo fa sì che i batteri si adattino e sviluppino nuovi modi per ridurre l'efficacia degli antibiotici. Quando si sviluppa una nuova resistenza agli antibiotici, solo i batteri resistenti sopravvivono e trasferiscono il loro DNA con modelli resistenti di generazione in generazione.
La resistenza ad antibiotici specifici può richiedere l'uso di antibiotici ad ampio spettro e prolungare sia il periodo di trattamento che il recupero con il rischio di effetti collaterali.
Tutti gli antibiotici influenzano la flora batterica naturale e la composizione di diversi batteri (quelli in simbiosi e quelli patogeni), il che porta l'individuo a diventare più sensibile all'invasione batterica. Trattamenti antibiotici ripetuti possono quindi contribuire a infezioni ricorrenti del tratto urinario. Questo è un circolo vizioso che deve essere interrotto.
Con l'aiuto di questa lista di controllo, possiamo garantire che tutti i fattori di rischio siano stati identificati e gestiti. La nostra speranza è quella di contribuire a far sì che il paziente ottenga una migliore terapia CI e una migliore qualità della vita.</a:t>
            </a:r>
            <a:endParaRPr lang="en-US" noProof="0" dirty="0">
              <a:latin typeface="Open sans"/>
              <a:ea typeface="Open sans"/>
              <a:cs typeface="Open sans"/>
            </a:endParaRPr>
          </a:p>
        </p:txBody>
      </p:sp>
      <p:sp>
        <p:nvSpPr>
          <p:cNvPr id="4" name="Slide Number Placeholder 3">
            <a:extLst>
              <a:ext uri="{FF2B5EF4-FFF2-40B4-BE49-F238E27FC236}">
                <a16:creationId xmlns:a16="http://schemas.microsoft.com/office/drawing/2014/main" id="{A4430F64-51FF-A402-4C61-71600EDE925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3E0461-2FBB-4079-BF5F-8958C86EE198}" type="slidenum">
              <a:t>3</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it-IT" noProof="0" dirty="0"/>
              <a:t>Le ragioni per ottenere un'infezione delle vie urinarie sono complesse, ma ci sono fattori di rischio specifici da considerare per ridurre i rischi.
I fattori di rischio possono essere suddivisi in quattro gruppi. Tutti e quattro i domini dei fattori di rischio sono applicabili agli individui che utilizzano l'IC per svuotare la vescica. Tre dei domini si riferiscono a fattori che influenzano il paziente in modi diversi e il quarto è la procedura IC stessa. Anche se l'IC è il </a:t>
            </a:r>
            <a:r>
              <a:rPr lang="it-IT" noProof="0" dirty="0" err="1"/>
              <a:t>gold</a:t>
            </a:r>
            <a:r>
              <a:rPr lang="it-IT" noProof="0" dirty="0"/>
              <a:t> standard ed è associato a infezioni del tratto urinario meno gravi e complicazioni aggiuntive rispetto alla permanenza, c'è ancora un rischio maggiore di contrarre un'infezione delle vie urinarie rispetto allo svuotamento normale.
Di seguito sono riportati i fattori di rischio più importanti per ciascun dominio e l'elenco completo è riportato nella diapositiva. 
I fattori generali sono:
-Il sistema immunitario dell'individuo e se è stato usato un antibiotico precedente, che può aver influenzato l'equilibrio tra batteri "buoni" e "cattivi".
-Disfunzione intestinale poiché la stitichezza può causare uno svuotamento incompleto della vescica.
-L'età è un fattore di rischio e le donne in </a:t>
            </a:r>
            <a:r>
              <a:rPr lang="it-IT" noProof="0" dirty="0" err="1"/>
              <a:t>postmenopausa</a:t>
            </a:r>
            <a:r>
              <a:rPr lang="it-IT" noProof="0" dirty="0"/>
              <a:t> hanno un rischio maggiore a causa dei livelli ridotti di estrogeni.
I sintomi comuni della carenza di estrogeni nella vagina possono essere urgenza urinaria e ripetute infezioni del tratto urinario. Questi sintomi spesso aumentano con l'età. Gli estrogeni topici sono un trattamento molto efficace e possono essere offerti alla stragrande maggioranza delle donne (controllare le controindicazioni).
-Anche il sesso è un fattore e le donne sono a rischio maggiore rispetto agli uomini a causa dell'uretra più corta e della minore distanza percorsa dai batteri. Inoltre, l'orifizio uretrale e il retto sono più vicini nelle donne rispetto agli uomini. 
-Disfunzione neurogena della vescica (con pressione vescicale più elevata), ad es. individui con lesione midollare o SM.
Gli individui con una lesione di alto livello sono a maggior rischio di infezione delle vie urinarie (</a:t>
            </a:r>
            <a:r>
              <a:rPr lang="it-IT" noProof="0" dirty="0" err="1"/>
              <a:t>Farrelly</a:t>
            </a:r>
            <a:r>
              <a:rPr lang="it-IT" noProof="0" dirty="0"/>
              <a:t>, </a:t>
            </a:r>
            <a:r>
              <a:rPr lang="it-IT" noProof="0" dirty="0" err="1"/>
              <a:t>Scand</a:t>
            </a:r>
            <a:r>
              <a:rPr lang="it-IT" noProof="0" dirty="0"/>
              <a:t> J </a:t>
            </a:r>
            <a:r>
              <a:rPr lang="it-IT" noProof="0" dirty="0" err="1"/>
              <a:t>Urol</a:t>
            </a:r>
            <a:r>
              <a:rPr lang="it-IT" noProof="0" dirty="0"/>
              <a:t>., 2020).
-Variazioni funzionali (se il paziente necessita di un assistente a causa di disabilità mentali e fisiche).</a:t>
            </a:r>
          </a:p>
          <a:p>
            <a:pPr lvl="0"/>
            <a:r>
              <a:rPr lang="it-IT" b="1" noProof="0" dirty="0"/>
              <a:t>2. I fattori locali sono:
</a:t>
            </a:r>
            <a:r>
              <a:rPr lang="it-IT" b="0" noProof="0" dirty="0"/>
              <a:t>-Se l'individuo ha avuto precedenti infezioni del tratto urinario, è più facile contrarle di nuovo.
-I calcoli alla vescica/renali sono noti fattori di rischio per le infezioni del tratto urinario.
-Condizioni anatomiche anomale, ad es. diverticoli vescicali o cistocele. Link per spiegare questa condizione: Cistocele - Wellspect</a:t>
            </a:r>
            <a:r>
              <a:rPr lang="it-IT" b="1" noProof="0" dirty="0"/>
              <a:t>
3. Conformità dell'utente (fattori specifici di ciascun individuo):.
</a:t>
            </a:r>
            <a:r>
              <a:rPr lang="it-IT" b="0" noProof="0" dirty="0"/>
              <a:t>-Un'assunzione insufficiente di liquidi (acqua, non caffè o simili) può aumentare il rischio di infezioni delle vie urinarie riducendo la produzione complessiva di urina e prevenendo la diluizione dei batteri.
-Procedura IC non igienica, (l'igiene delle mani e dei genitali deve essere eseguita secondo le linee guida locali)
-Istruzione insufficiente sulla procedura IC (i tutorial didattici del materiale IC verranno forniti più avanti in questo materiale)
-Urina residua nella vescica a causa di una tecnica di cateterizzazione errata.</a:t>
            </a:r>
            <a:r>
              <a:rPr lang="it-IT" b="1" noProof="0" dirty="0"/>
              <a:t>
4. L'IC di per sé presenta un rischio maggiore di infezioni delle vie urinarie rispetto al normale svuotamento poiché elimina i batteri:
</a:t>
            </a:r>
            <a:r>
              <a:rPr lang="it-IT" b="0" noProof="0" dirty="0"/>
              <a:t>-</a:t>
            </a:r>
            <a:r>
              <a:rPr lang="it-IT" b="0" i="0" noProof="0" dirty="0"/>
              <a:t>Se il catetere non mantiene la sua lubrificazione durante l'intero cateterismo, si possono creare microtraumi nell'uretra e nella vescica.
-Se il catetere non riesce a svuotare completamente la vescica (ad es. se il catetere non è abbastanza lungo) o se viene utilizzata una tecnica IC errata.
-Se batteri estranei vengono introdotti nell'uretra attraverso il catetere.</a:t>
            </a:r>
            <a:endParaRPr lang="en-US" b="0" i="0" noProof="0" dirty="0"/>
          </a:p>
          <a:p>
            <a:pPr lvl="0"/>
            <a:endParaRPr lang="en-US" noProof="0" dirty="0"/>
          </a:p>
          <a:p>
            <a:pPr lvl="0"/>
            <a:endParaRPr lang="en-US" noProof="0" dirty="0"/>
          </a:p>
          <a:p>
            <a:pPr lvl="0"/>
            <a:endParaRPr lang="en-US" noProof="0"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4</a:t>
            </a:fld>
            <a:endParaRPr lang="sv-SE"/>
          </a:p>
        </p:txBody>
      </p:sp>
    </p:spTree>
    <p:extLst>
      <p:ext uri="{BB962C8B-B14F-4D97-AF65-F5344CB8AC3E}">
        <p14:creationId xmlns:p14="http://schemas.microsoft.com/office/powerpoint/2010/main" val="35441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it-IT" dirty="0"/>
              <a:t>Un'infezione delle vie urinarie è un'infezione batterica che colpisce una parte del tratto urinario. L'urina contiene molti liquidi, sali e prodotti di scarto. Quando i batteri si moltiplicano nelle urine, attaccano la mucosa e causano un'infezione delle vie urinarie.
Le infezioni del tratto urinario possono essere suddivise in base alla posizione e alla gravità:
Un'infezione del tratto urinario inferiore è un'infezione della vescica, solitamente causata da batteri del tratto gastrointestinale che entrano nell'uretra.</a:t>
            </a:r>
            <a:br>
              <a:rPr lang="it-IT" dirty="0"/>
            </a:br>
            <a:r>
              <a:rPr lang="it-IT" dirty="0"/>
              <a:t>
Le infezioni del tratto urinario superiore in genere causano sintomi simil-influenzali che colpiscono tutto il corpo. </a:t>
            </a:r>
            <a:br>
              <a:rPr lang="it-IT" dirty="0"/>
            </a:br>
            <a:r>
              <a:rPr lang="it-IT" dirty="0"/>
              <a:t>Temperatura ≥38°C, CRP ≥30 mg/l, febbre (può essere assente negli anziani) ed effetti generali in varia misura. </a:t>
            </a:r>
            <a:r>
              <a:rPr lang="it-IT" dirty="0" err="1"/>
              <a:t>Ev</a:t>
            </a:r>
            <a:r>
              <a:rPr lang="it-IT" dirty="0"/>
              <a:t>. brividi, mal di testa, nausea e vomito.
Un'infezione del tratto urinario è definita complicata quando c'è un disturbo strutturale o funzionale simultaneo nel tratto urinario o quando c'è una malattia sottostante che compromette la difesa del paziente contro l'infezione o la risposta al trattamento.
Questo materiale è limitato alle infezioni delle vie urinarie ricorrenti nelle persone che eseguono IC (molte volte indicate come infezioni delle vie urinarie complicate).</a:t>
            </a:r>
            <a:endParaRPr lang="sv-SE" dirty="0"/>
          </a:p>
        </p:txBody>
      </p:sp>
      <p:sp>
        <p:nvSpPr>
          <p:cNvPr id="4" name="Slide Number Placeholder 3"/>
          <p:cNvSpPr>
            <a:spLocks noGrp="1"/>
          </p:cNvSpPr>
          <p:nvPr>
            <p:ph type="sldNum" sz="quarter" idx="5"/>
          </p:nvPr>
        </p:nvSpPr>
        <p:spPr/>
        <p:txBody>
          <a:bodyPr/>
          <a:lstStyle/>
          <a:p>
            <a:pPr lvl="0"/>
            <a:fld id="{BF2D3292-3E1C-404D-A455-52612BCC53C4}" type="slidenum">
              <a:rPr lang="sv-SE" smtClean="0"/>
              <a:t>5</a:t>
            </a:fld>
            <a:endParaRPr lang="sv-SE"/>
          </a:p>
        </p:txBody>
      </p:sp>
    </p:spTree>
    <p:extLst>
      <p:ext uri="{BB962C8B-B14F-4D97-AF65-F5344CB8AC3E}">
        <p14:creationId xmlns:p14="http://schemas.microsoft.com/office/powerpoint/2010/main" val="3422600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it-IT" noProof="0" dirty="0"/>
              <a:t>Se sei interessato alla procedura graduale di come si verifica normalmente un'infezione delle vie urinarie, fai clic sul link per accedere alla nostra piattaforma educativa con materiale accreditato CPD. 
CPD significa che l'attività di apprendimento ha soddisfatto gli standard e i parametri di riferimento dello sviluppo professionale continuo (CPD) ed è stata valutata per la sua qualità.</a:t>
            </a:r>
            <a:endParaRPr lang="en-US" sz="1200" u="none" kern="1200" noProof="0" dirty="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lvl="0"/>
            <a:fld id="{BF2D3292-3E1C-404D-A455-52612BCC53C4}" type="slidenum">
              <a:rPr lang="sv-SE" smtClean="0"/>
              <a:t>6</a:t>
            </a:fld>
            <a:endParaRPr lang="sv-SE"/>
          </a:p>
        </p:txBody>
      </p:sp>
    </p:spTree>
    <p:extLst>
      <p:ext uri="{BB962C8B-B14F-4D97-AF65-F5344CB8AC3E}">
        <p14:creationId xmlns:p14="http://schemas.microsoft.com/office/powerpoint/2010/main" val="3004359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713840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B444AB-4FF0-1FD6-F2CF-56DFD2EFB8D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8788EE-F326-920E-BBDD-5E90C1CCCD1C}"/>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Calibri" panose="020F0502020204030204" pitchFamily="34" charset="0"/>
                <a:ea typeface="Times New Roman" panose="02020603050405020304" pitchFamily="18" charset="0"/>
              </a:rPr>
              <a:t>I sintomi più comuni (sintomo di un) UTI sono un cambiamento nel modello di minzione, ad esempio un aumento della frequenza. È anche comune avere una sensazione di bruciore/bruciore o la sensazione di non essere in grado di svuotarsi completamente. 
Nei pazienti con lesione/malattia neurogena, l'infezione delle vie urinarie può causare un aumento della spasticità.</a:t>
            </a:r>
            <a:br>
              <a:rPr lang="it-IT" sz="1800" dirty="0">
                <a:effectLst/>
                <a:latin typeface="Calibri" panose="020F0502020204030204" pitchFamily="34" charset="0"/>
                <a:ea typeface="Times New Roman" panose="02020603050405020304" pitchFamily="18" charset="0"/>
              </a:rPr>
            </a:br>
            <a:r>
              <a:rPr lang="it-IT" sz="1800" dirty="0">
                <a:effectLst/>
                <a:latin typeface="Calibri" panose="020F0502020204030204" pitchFamily="34" charset="0"/>
                <a:ea typeface="Times New Roman" panose="02020603050405020304" pitchFamily="18" charset="0"/>
              </a:rPr>
              <a:t>
Le persone anziane possono confondersi e le persone con lesioni del midollo spinale elevate superiori a T6 possono avere disreflessia autonomica.</a:t>
            </a:r>
            <a:endParaRPr lang="en-US" noProof="0" dirty="0">
              <a:solidFill>
                <a:srgbClr val="4C4C4C"/>
              </a:solidFill>
              <a:latin typeface="Source Sans Pro" pitchFamily="34"/>
            </a:endParaRPr>
          </a:p>
          <a:p>
            <a:pPr lvl="0"/>
            <a:endParaRPr lang="en-US" noProof="0" dirty="0">
              <a:solidFill>
                <a:srgbClr val="4C4C4C"/>
              </a:solidFill>
              <a:latin typeface="Source Sans Pro" pitchFamily="34"/>
            </a:endParaRPr>
          </a:p>
          <a:p>
            <a:pPr lvl="0"/>
            <a:endParaRPr lang="en-US" noProof="0" dirty="0">
              <a:solidFill>
                <a:srgbClr val="4C4C4C"/>
              </a:solidFill>
              <a:latin typeface="Source Sans Pro" pitchFamily="34"/>
            </a:endParaRPr>
          </a:p>
          <a:p>
            <a:pPr lvl="0"/>
            <a:endParaRPr lang="en-US" b="0" noProof="0" dirty="0">
              <a:solidFill>
                <a:srgbClr val="111111"/>
              </a:solidFill>
              <a:highlight>
                <a:srgbClr val="FFFF00"/>
              </a:highlight>
              <a:latin typeface="-apple-system"/>
            </a:endParaRPr>
          </a:p>
          <a:p>
            <a:pPr lvl="0"/>
            <a:endParaRPr lang="en-US" noProof="0" dirty="0">
              <a:highlight>
                <a:srgbClr val="FFFF00"/>
              </a:highlight>
            </a:endParaRPr>
          </a:p>
          <a:p>
            <a:pPr lvl="0"/>
            <a:endParaRPr lang="en-US" noProof="0" dirty="0">
              <a:highlight>
                <a:srgbClr val="FFFF00"/>
              </a:highlight>
            </a:endParaRPr>
          </a:p>
          <a:p>
            <a:pPr lvl="0"/>
            <a:endParaRPr lang="en-US" noProof="0" dirty="0"/>
          </a:p>
        </p:txBody>
      </p:sp>
      <p:sp>
        <p:nvSpPr>
          <p:cNvPr id="4" name="Slide Number Placeholder 3">
            <a:extLst>
              <a:ext uri="{FF2B5EF4-FFF2-40B4-BE49-F238E27FC236}">
                <a16:creationId xmlns:a16="http://schemas.microsoft.com/office/drawing/2014/main" id="{27ED897B-2C03-35C6-AABA-9A883EC901B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6BAA38-8636-4734-834A-BD5AF41A0A06}" type="slidenum">
              <a:t>8</a:t>
            </a:fld>
            <a:endParaRPr lang="sv-SE"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noProof="0" dirty="0">
                <a:solidFill>
                  <a:srgbClr val="4C4C4C"/>
                </a:solidFill>
                <a:latin typeface="Source Sans Pro"/>
                <a:ea typeface="Source Sans Pro"/>
              </a:rPr>
              <a:t>Circa una decina di anni fa si credeva che l'urina fosse sterile, questo non è vero e l'urina contiene batteri (sia quelli buoni che quelli cattivi) che vivono in simbiosi con noi.
Le infezioni delle vie urinarie si dividono in asintomatiche e sintomatiche:
L'infezione delle vie urinarie asintomatica significa che hai batteri nelle urine senza sintomi dal tratto urinario.
L'infezione delle vie urinarie è definita come batteriuria o </a:t>
            </a:r>
            <a:r>
              <a:rPr lang="it-IT" noProof="0" dirty="0" err="1">
                <a:solidFill>
                  <a:srgbClr val="4C4C4C"/>
                </a:solidFill>
                <a:latin typeface="Source Sans Pro"/>
                <a:ea typeface="Source Sans Pro"/>
              </a:rPr>
              <a:t>funguria</a:t>
            </a:r>
            <a:r>
              <a:rPr lang="it-IT" noProof="0" dirty="0">
                <a:solidFill>
                  <a:srgbClr val="4C4C4C"/>
                </a:solidFill>
                <a:latin typeface="Source Sans Pro"/>
                <a:ea typeface="Source Sans Pro"/>
              </a:rPr>
              <a:t> insieme a sintomi del tratto urinario come disuria e febbre con un conteggio di &gt; 103 UFC/ml.  (Linee guida EAUN IC 2024)
Questa è la definizione che ora viene più spesso affermata in letteratura e a cui anche l'assistenza sanitaria si sforza. Se c'è bisogno di antibiotici, questo dovrebbe essere giudicato da un operatore sanitario e, in combinazione con la coltura batterica, per scegliere il tipo corretto di antibiotici.</a:t>
            </a:r>
            <a:endParaRPr lang="en-US" noProof="0"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64944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none" baseline="0">
                <a:latin typeface="+mj-lt"/>
              </a:defRPr>
            </a:lvl1pPr>
          </a:lstStyle>
          <a:p>
            <a:r>
              <a:rPr lang="en-US"/>
              <a:t>Click To Edit </a:t>
            </a:r>
            <a:br>
              <a:rPr lang="en-US"/>
            </a:br>
            <a:r>
              <a:rPr lang="en-US"/>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a:t>
            </a:r>
            <a:r>
              <a:rPr lang="en-US" err="1"/>
              <a:t>styleS</a:t>
            </a:r>
            <a:endParaRPr lang="en-US"/>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lvl1pPr>
              <a:defRPr>
                <a:solidFill>
                  <a:schemeClr val="tx1"/>
                </a:solidFill>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5"/>
            <a:ext cx="10515600" cy="42300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0683252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276474"/>
            <a:ext cx="10515600" cy="402712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8520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299446"/>
            <a:ext cx="5181600" cy="400415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reeform 4">
            <a:extLst>
              <a:ext uri="{FF2B5EF4-FFF2-40B4-BE49-F238E27FC236}">
                <a16:creationId xmlns:a16="http://schemas.microsoft.com/office/drawing/2014/main" id="{D64ADB31-3AD0-29CC-7188-E10C26EEEEB4}"/>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5">
            <a:extLst>
              <a:ext uri="{FF2B5EF4-FFF2-40B4-BE49-F238E27FC236}">
                <a16:creationId xmlns:a16="http://schemas.microsoft.com/office/drawing/2014/main" id="{FE3B2A38-DB35-7D92-8B1A-94567580C16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3841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1522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69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p>
        </p:txBody>
      </p:sp>
      <p:sp>
        <p:nvSpPr>
          <p:cNvPr id="3" name="Platshållare för innehåll 2">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latshållare för innehåll 3">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7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hasCustomPrompt="1"/>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Autofit/>
          </a:bodyPr>
          <a:lstStyle>
            <a:lvl1pPr algn="ctr">
              <a:defRPr sz="5400" cap="all" baseline="0">
                <a:latin typeface="+mj-lt"/>
              </a:defRPr>
            </a:lvl1pPr>
          </a:lstStyle>
          <a:p>
            <a:r>
              <a:rPr lang="en-US"/>
              <a:t>Click to edit </a:t>
            </a:r>
            <a:br>
              <a:rPr lang="en-US"/>
            </a:br>
            <a:r>
              <a:rPr lang="en-US"/>
              <a:t>Master title style</a:t>
            </a:r>
          </a:p>
        </p:txBody>
      </p:sp>
      <p:sp>
        <p:nvSpPr>
          <p:cNvPr id="3" name="Underrubrik 2">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reeform 3">
            <a:extLst>
              <a:ext uri="{FF2B5EF4-FFF2-40B4-BE49-F238E27FC236}">
                <a16:creationId xmlns:a16="http://schemas.microsoft.com/office/drawing/2014/main" id="{7165612B-82C4-0E91-ED44-6786F8FFCFBD}"/>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B0B30BFD-9909-CAD2-275C-DDFDEF0273E1}"/>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51679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guide id="3" pos="7537">
          <p15:clr>
            <a:srgbClr val="FBAE40"/>
          </p15:clr>
        </p15:guide>
        <p15:guide id="4" pos="121">
          <p15:clr>
            <a:srgbClr val="FBAE40"/>
          </p15:clr>
        </p15:guide>
        <p15:guide id="5" pos="529">
          <p15:clr>
            <a:srgbClr val="FBAE40"/>
          </p15:clr>
        </p15:guide>
        <p15:guide id="6" pos="7151">
          <p15:clr>
            <a:srgbClr val="FBAE40"/>
          </p15:clr>
        </p15:guide>
        <p15:guide id="7" orient="horz" pos="1230">
          <p15:clr>
            <a:srgbClr val="FBAE40"/>
          </p15:clr>
        </p15:guide>
        <p15:guide id="8" orient="horz" pos="1412">
          <p15:clr>
            <a:srgbClr val="FBAE40"/>
          </p15:clr>
        </p15:guide>
        <p15:guide id="9" orient="horz" pos="4042">
          <p15:clr>
            <a:srgbClr val="FBAE40"/>
          </p15:clr>
        </p15:guide>
        <p15:guide id="10" orient="horz" pos="4201">
          <p15:clr>
            <a:srgbClr val="FBAE40"/>
          </p15:clr>
        </p15:guide>
        <p15:guide id="11" pos="4112">
          <p15:clr>
            <a:srgbClr val="FBAE40"/>
          </p15:clr>
        </p15:guide>
        <p15:guide id="12" pos="3591">
          <p15:clr>
            <a:srgbClr val="FBAE40"/>
          </p15:clr>
        </p15:guide>
        <p15:guide id="13" orient="horz" pos="390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8199" y="2276474"/>
            <a:ext cx="10515599"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62089"/>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4112">
          <p15:clr>
            <a:srgbClr val="FBAE40"/>
          </p15:clr>
        </p15:guide>
        <p15:guide id="14" orient="horz" pos="39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664200" y="916343"/>
            <a:ext cx="56895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664200"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4176612"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641837815"/>
      </p:ext>
    </p:extLst>
  </p:cSld>
  <p:clrMapOvr>
    <a:masterClrMapping/>
  </p:clrMapOvr>
  <p:extLst>
    <p:ext uri="{DCECCB84-F9BA-43D5-87BE-67443E8EF086}">
      <p15:sldGuideLst xmlns:p15="http://schemas.microsoft.com/office/powerpoint/2012/main">
        <p15:guide id="1" orient="horz" pos="1253">
          <p15:clr>
            <a:srgbClr val="FBAE40"/>
          </p15:clr>
        </p15:guide>
        <p15:guide id="2" pos="316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4"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5016500" y="916343"/>
            <a:ext cx="6337299"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5016500" y="2276474"/>
            <a:ext cx="63372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839788" y="915988"/>
            <a:ext cx="3348037" cy="5284787"/>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1000993984"/>
      </p:ext>
    </p:extLst>
  </p:cSld>
  <p:clrMapOvr>
    <a:masterClrMapping/>
  </p:clrMapOvr>
  <p:extLst>
    <p:ext uri="{DCECCB84-F9BA-43D5-87BE-67443E8EF086}">
      <p15:sldGuideLst xmlns:p15="http://schemas.microsoft.com/office/powerpoint/2012/main">
        <p15:guide id="1" orient="horz" pos="1253">
          <p15:clr>
            <a:srgbClr val="FBAE40"/>
          </p15:clr>
        </p15:guide>
        <p15:guide id="2" pos="2638" userDrawn="1">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160" userDrawn="1">
          <p15:clr>
            <a:srgbClr val="FBAE40"/>
          </p15:clr>
        </p15:guide>
        <p15:guide id="14" orient="horz" pos="390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5689598"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7180036" y="2269921"/>
            <a:ext cx="4172177"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813349769"/>
      </p:ext>
    </p:extLst>
  </p:cSld>
  <p:clrMapOvr>
    <a:masterClrMapping/>
  </p:clrMapOvr>
  <p:extLst>
    <p:ext uri="{DCECCB84-F9BA-43D5-87BE-67443E8EF086}">
      <p15:sldGuideLst xmlns:p15="http://schemas.microsoft.com/office/powerpoint/2012/main">
        <p15:guide id="1" orient="horz" pos="1253">
          <p15:clr>
            <a:srgbClr val="FBAE40"/>
          </p15:clr>
        </p15:guide>
        <p15:guide id="2" pos="452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3" pos="4112">
          <p15:clr>
            <a:srgbClr val="FBAE40"/>
          </p15:clr>
        </p15:guide>
        <p15:guide id="14" orient="horz" pos="390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9788" y="916343"/>
            <a:ext cx="10512425" cy="1054121"/>
          </a:xfrm>
        </p:spPr>
        <p:txBody>
          <a:bodyPr anchor="b" anchorCtr="0"/>
          <a:lstStyle>
            <a:lvl1pPr>
              <a:defRPr>
                <a:latin typeface="+mj-lt"/>
              </a:defRPr>
            </a:lvl1pPr>
          </a:lstStyle>
          <a:p>
            <a:r>
              <a:rPr lang="en-US"/>
              <a:t>Click to edit Master title style</a:t>
            </a:r>
          </a:p>
        </p:txBody>
      </p:sp>
      <p:sp>
        <p:nvSpPr>
          <p:cNvPr id="3" name="Platshållare för innehåll 2">
            <a:extLst>
              <a:ext uri="{FF2B5EF4-FFF2-40B4-BE49-F238E27FC236}">
                <a16:creationId xmlns:a16="http://schemas.microsoft.com/office/drawing/2014/main" id="{E77E8318-568A-4DD7-A403-328D393A6A54}"/>
              </a:ext>
            </a:extLst>
          </p:cNvPr>
          <p:cNvSpPr>
            <a:spLocks noGrp="1"/>
          </p:cNvSpPr>
          <p:nvPr>
            <p:ph idx="1"/>
          </p:nvPr>
        </p:nvSpPr>
        <p:spPr>
          <a:xfrm>
            <a:off x="839788" y="2276474"/>
            <a:ext cx="4172177" cy="3924301"/>
          </a:xfrm>
        </p:spPr>
        <p:txBody>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22">
            <a:extLst>
              <a:ext uri="{FF2B5EF4-FFF2-40B4-BE49-F238E27FC236}">
                <a16:creationId xmlns:a16="http://schemas.microsoft.com/office/drawing/2014/main" id="{5DCF12E0-ADF1-8F8C-AB41-842477F14A2A}"/>
              </a:ext>
            </a:extLst>
          </p:cNvPr>
          <p:cNvSpPr>
            <a:spLocks noGrp="1"/>
          </p:cNvSpPr>
          <p:nvPr>
            <p:ph type="pic" sz="quarter" idx="10"/>
          </p:nvPr>
        </p:nvSpPr>
        <p:spPr>
          <a:xfrm>
            <a:off x="5664200" y="2269921"/>
            <a:ext cx="5688013" cy="3930854"/>
          </a:xfrm>
          <a:prstGeom prst="roundRect">
            <a:avLst>
              <a:gd name="adj" fmla="val 5282"/>
            </a:avLst>
          </a:prstGeom>
        </p:spPr>
        <p:txBody>
          <a:bodyPr/>
          <a:lstStyle>
            <a:lvl1pPr marL="0" indent="0">
              <a:buNone/>
              <a:defRPr/>
            </a:lvl1pPr>
          </a:lstStyle>
          <a:p>
            <a:endParaRPr lang="en-SE"/>
          </a:p>
        </p:txBody>
      </p:sp>
    </p:spTree>
    <p:extLst>
      <p:ext uri="{BB962C8B-B14F-4D97-AF65-F5344CB8AC3E}">
        <p14:creationId xmlns:p14="http://schemas.microsoft.com/office/powerpoint/2010/main" val="4007380529"/>
      </p:ext>
    </p:extLst>
  </p:cSld>
  <p:clrMapOvr>
    <a:masterClrMapping/>
  </p:clrMapOvr>
  <p:extLst>
    <p:ext uri="{DCECCB84-F9BA-43D5-87BE-67443E8EF086}">
      <p15:sldGuideLst xmlns:p15="http://schemas.microsoft.com/office/powerpoint/2012/main">
        <p15:guide id="1" orient="horz" pos="1253">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3568">
          <p15:clr>
            <a:srgbClr val="FBAE40"/>
          </p15:clr>
        </p15:guide>
        <p15:guide id="13" pos="3160">
          <p15:clr>
            <a:srgbClr val="FBAE40"/>
          </p15:clr>
        </p15:guide>
        <p15:guide id="14"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021C88-7CC9-4AC2-8D5D-5B6175D9D576}"/>
              </a:ext>
            </a:extLst>
          </p:cNvPr>
          <p:cNvSpPr>
            <a:spLocks noGrp="1"/>
          </p:cNvSpPr>
          <p:nvPr>
            <p:ph type="title"/>
          </p:nvPr>
        </p:nvSpPr>
        <p:spPr>
          <a:xfrm>
            <a:off x="838200" y="916343"/>
            <a:ext cx="10515600" cy="1054121"/>
          </a:xfrm>
        </p:spPr>
        <p:txBody>
          <a:bodyPr anchor="b" anchorCtr="0"/>
          <a:lstStyle>
            <a:lvl1pPr>
              <a:defRPr>
                <a:latin typeface="+mj-lt"/>
              </a:defRPr>
            </a:lvl1pPr>
          </a:lstStyle>
          <a:p>
            <a:r>
              <a:rPr lang="en-US"/>
              <a:t>Click to edit Master title style</a:t>
            </a:r>
          </a:p>
        </p:txBody>
      </p:sp>
      <p:sp>
        <p:nvSpPr>
          <p:cNvPr id="4" name="Freeform 3">
            <a:extLst>
              <a:ext uri="{FF2B5EF4-FFF2-40B4-BE49-F238E27FC236}">
                <a16:creationId xmlns:a16="http://schemas.microsoft.com/office/drawing/2014/main" id="{D1826432-2D6E-EA1D-7179-76EBB68B1E71}"/>
              </a:ext>
            </a:extLst>
          </p:cNvPr>
          <p:cNvSpPr>
            <a:spLocks noEditPoints="1"/>
          </p:cNvSpPr>
          <p:nvPr userDrawn="1"/>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5">
            <a:extLst>
              <a:ext uri="{FF2B5EF4-FFF2-40B4-BE49-F238E27FC236}">
                <a16:creationId xmlns:a16="http://schemas.microsoft.com/office/drawing/2014/main" id="{915BC915-1A56-6370-6DCF-502B7765C968}"/>
              </a:ext>
            </a:extLst>
          </p:cNvPr>
          <p:cNvSpPr>
            <a:spLocks/>
          </p:cNvSpPr>
          <p:nvPr userDrawn="1"/>
        </p:nvSpPr>
        <p:spPr bwMode="auto">
          <a:xfrm>
            <a:off x="214801" y="21561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Rounded Corners 5">
            <a:extLst>
              <a:ext uri="{FF2B5EF4-FFF2-40B4-BE49-F238E27FC236}">
                <a16:creationId xmlns:a16="http://schemas.microsoft.com/office/drawing/2014/main" id="{6E34C321-1A71-EC6A-FFFF-E262467C55C4}"/>
              </a:ext>
            </a:extLst>
          </p:cNvPr>
          <p:cNvSpPr/>
          <p:nvPr userDrawn="1"/>
        </p:nvSpPr>
        <p:spPr>
          <a:xfrm>
            <a:off x="11676988" y="6328699"/>
            <a:ext cx="288000" cy="288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D144B50D-F83A-59F8-E4E1-8BFE3BA8FC7F}"/>
              </a:ext>
            </a:extLst>
          </p:cNvPr>
          <p:cNvSpPr>
            <a:spLocks noGrp="1"/>
          </p:cNvSpPr>
          <p:nvPr>
            <p:ph sz="quarter" idx="10"/>
          </p:nvPr>
        </p:nvSpPr>
        <p:spPr>
          <a:xfrm>
            <a:off x="839788"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8" name="Content Placeholder 6">
            <a:extLst>
              <a:ext uri="{FF2B5EF4-FFF2-40B4-BE49-F238E27FC236}">
                <a16:creationId xmlns:a16="http://schemas.microsoft.com/office/drawing/2014/main" id="{9C82BDA6-65FA-752B-F009-AF6DFAB7C4E3}"/>
              </a:ext>
            </a:extLst>
          </p:cNvPr>
          <p:cNvSpPr>
            <a:spLocks noGrp="1"/>
          </p:cNvSpPr>
          <p:nvPr>
            <p:ph sz="quarter" idx="11"/>
          </p:nvPr>
        </p:nvSpPr>
        <p:spPr>
          <a:xfrm>
            <a:off x="4403120" y="5048250"/>
            <a:ext cx="3385155"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9" name="Content Placeholder 6">
            <a:extLst>
              <a:ext uri="{FF2B5EF4-FFF2-40B4-BE49-F238E27FC236}">
                <a16:creationId xmlns:a16="http://schemas.microsoft.com/office/drawing/2014/main" id="{075D7942-3B47-468C-E39B-4EFA93A78185}"/>
              </a:ext>
            </a:extLst>
          </p:cNvPr>
          <p:cNvSpPr>
            <a:spLocks noGrp="1"/>
          </p:cNvSpPr>
          <p:nvPr>
            <p:ph sz="quarter" idx="12"/>
          </p:nvPr>
        </p:nvSpPr>
        <p:spPr>
          <a:xfrm>
            <a:off x="7985305" y="5048250"/>
            <a:ext cx="3348037" cy="11525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11" name="Picture Placeholder 10">
            <a:extLst>
              <a:ext uri="{FF2B5EF4-FFF2-40B4-BE49-F238E27FC236}">
                <a16:creationId xmlns:a16="http://schemas.microsoft.com/office/drawing/2014/main" id="{B4571B4C-D604-5F3D-2274-10931FF2B5E2}"/>
              </a:ext>
            </a:extLst>
          </p:cNvPr>
          <p:cNvSpPr>
            <a:spLocks noGrp="1"/>
          </p:cNvSpPr>
          <p:nvPr>
            <p:ph type="pic" sz="quarter" idx="13"/>
          </p:nvPr>
        </p:nvSpPr>
        <p:spPr>
          <a:xfrm>
            <a:off x="839788" y="2276475"/>
            <a:ext cx="3348037" cy="2371725"/>
          </a:xfrm>
        </p:spPr>
        <p:txBody>
          <a:bodyPr/>
          <a:lstStyle/>
          <a:p>
            <a:endParaRPr lang="en-SE"/>
          </a:p>
        </p:txBody>
      </p:sp>
      <p:sp>
        <p:nvSpPr>
          <p:cNvPr id="13" name="Picture Placeholder 10">
            <a:extLst>
              <a:ext uri="{FF2B5EF4-FFF2-40B4-BE49-F238E27FC236}">
                <a16:creationId xmlns:a16="http://schemas.microsoft.com/office/drawing/2014/main" id="{1C278C2B-E1BA-8495-8E5E-8327B1E9D5FF}"/>
              </a:ext>
            </a:extLst>
          </p:cNvPr>
          <p:cNvSpPr>
            <a:spLocks noGrp="1"/>
          </p:cNvSpPr>
          <p:nvPr>
            <p:ph type="pic" sz="quarter" idx="14"/>
          </p:nvPr>
        </p:nvSpPr>
        <p:spPr>
          <a:xfrm>
            <a:off x="4412547" y="2276475"/>
            <a:ext cx="3348037" cy="2371725"/>
          </a:xfrm>
        </p:spPr>
        <p:txBody>
          <a:bodyPr/>
          <a:lstStyle/>
          <a:p>
            <a:endParaRPr lang="en-SE"/>
          </a:p>
        </p:txBody>
      </p:sp>
      <p:sp>
        <p:nvSpPr>
          <p:cNvPr id="14" name="Picture Placeholder 10">
            <a:extLst>
              <a:ext uri="{FF2B5EF4-FFF2-40B4-BE49-F238E27FC236}">
                <a16:creationId xmlns:a16="http://schemas.microsoft.com/office/drawing/2014/main" id="{6B76F5A4-DB10-0C55-2D9F-A0A07683FD76}"/>
              </a:ext>
            </a:extLst>
          </p:cNvPr>
          <p:cNvSpPr>
            <a:spLocks noGrp="1"/>
          </p:cNvSpPr>
          <p:nvPr>
            <p:ph type="pic" sz="quarter" idx="15"/>
          </p:nvPr>
        </p:nvSpPr>
        <p:spPr>
          <a:xfrm>
            <a:off x="7985305" y="2276475"/>
            <a:ext cx="3348037" cy="2371725"/>
          </a:xfrm>
        </p:spPr>
        <p:txBody>
          <a:bodyPr/>
          <a:lstStyle/>
          <a:p>
            <a:endParaRPr lang="en-SE"/>
          </a:p>
        </p:txBody>
      </p:sp>
    </p:spTree>
    <p:extLst>
      <p:ext uri="{BB962C8B-B14F-4D97-AF65-F5344CB8AC3E}">
        <p14:creationId xmlns:p14="http://schemas.microsoft.com/office/powerpoint/2010/main" val="3549377675"/>
      </p:ext>
    </p:extLst>
  </p:cSld>
  <p:clrMapOvr>
    <a:masterClrMapping/>
  </p:clrMapOvr>
  <p:extLst>
    <p:ext uri="{DCECCB84-F9BA-43D5-87BE-67443E8EF086}">
      <p15:sldGuideLst xmlns:p15="http://schemas.microsoft.com/office/powerpoint/2012/main">
        <p15:guide id="1" orient="horz" pos="1253">
          <p15:clr>
            <a:srgbClr val="FBAE40"/>
          </p15:clr>
        </p15:guide>
        <p15:guide id="2" pos="3840">
          <p15:clr>
            <a:srgbClr val="FBAE40"/>
          </p15:clr>
        </p15:guide>
        <p15:guide id="3" orient="horz" pos="1434">
          <p15:clr>
            <a:srgbClr val="FBAE40"/>
          </p15:clr>
        </p15:guide>
        <p15:guide id="4" pos="529">
          <p15:clr>
            <a:srgbClr val="FBAE40"/>
          </p15:clr>
        </p15:guide>
        <p15:guide id="5" pos="7151">
          <p15:clr>
            <a:srgbClr val="FBAE40"/>
          </p15:clr>
        </p15:guide>
        <p15:guide id="6" orient="horz" pos="572">
          <p15:clr>
            <a:srgbClr val="FBAE40"/>
          </p15:clr>
        </p15:guide>
        <p15:guide id="7" orient="horz" pos="2160">
          <p15:clr>
            <a:srgbClr val="FBAE40"/>
          </p15:clr>
        </p15:guide>
        <p15:guide id="8" orient="horz" pos="4042">
          <p15:clr>
            <a:srgbClr val="FBAE40"/>
          </p15:clr>
        </p15:guide>
        <p15:guide id="9" orient="horz" pos="4178">
          <p15:clr>
            <a:srgbClr val="FBAE40"/>
          </p15:clr>
        </p15:guide>
        <p15:guide id="10" pos="143">
          <p15:clr>
            <a:srgbClr val="FBAE40"/>
          </p15:clr>
        </p15:guide>
        <p15:guide id="11" pos="7537">
          <p15:clr>
            <a:srgbClr val="FBAE40"/>
          </p15:clr>
        </p15:guide>
        <p15:guide id="12" pos="2638" userDrawn="1">
          <p15:clr>
            <a:srgbClr val="FBAE40"/>
          </p15:clr>
        </p15:guide>
        <p15:guide id="13" pos="4906" userDrawn="1">
          <p15:clr>
            <a:srgbClr val="FBAE40"/>
          </p15:clr>
        </p15:guide>
        <p15:guide id="14" orient="horz" pos="3906">
          <p15:clr>
            <a:srgbClr val="FBAE40"/>
          </p15:clr>
        </p15:guide>
        <p15:guide id="15" pos="2774" userDrawn="1">
          <p15:clr>
            <a:srgbClr val="FBAE40"/>
          </p15:clr>
        </p15:guide>
        <p15:guide id="16" pos="5019" userDrawn="1">
          <p15:clr>
            <a:srgbClr val="FBAE40"/>
          </p15:clr>
        </p15:guide>
        <p15:guide id="17" pos="665" userDrawn="1">
          <p15:clr>
            <a:srgbClr val="FBAE40"/>
          </p15:clr>
        </p15:guide>
        <p15:guide id="18" pos="7015" userDrawn="1">
          <p15:clr>
            <a:srgbClr val="FBAE40"/>
          </p15:clr>
        </p15:guide>
        <p15:guide id="19" pos="3908" userDrawn="1">
          <p15:clr>
            <a:srgbClr val="FBAE40"/>
          </p15:clr>
        </p15:guide>
        <p15:guide id="20" pos="37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defTabSz="914400" rtl="0" eaLnBrk="1" latinLnBrk="0" hangingPunct="1">
        <a:lnSpc>
          <a:spcPct val="90000"/>
        </a:lnSpc>
        <a:spcBef>
          <a:spcPct val="0"/>
        </a:spcBef>
        <a:buNone/>
        <a:defRPr sz="3600" b="1" kern="1200">
          <a:solidFill>
            <a:schemeClr val="tx2"/>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wrap="square" lIns="0" tIns="0" rIns="0" bIns="0" rtlCol="0" anchor="b" anchorCtr="0">
            <a:no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67485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3" r:id="rId4"/>
    <p:sldLayoutId id="2147483668" r:id="rId5"/>
    <p:sldLayoutId id="2147483669" r:id="rId6"/>
    <p:sldLayoutId id="2147483674"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Platshållare för rubrik 1">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3" name="Platshållare för text 2">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eeform 5">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32973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1.xml"/><Relationship Id="rId18" Type="http://schemas.openxmlformats.org/officeDocument/2006/relationships/slide" Target="slide26.xml"/><Relationship Id="rId3" Type="http://schemas.openxmlformats.org/officeDocument/2006/relationships/slide" Target="slide11.xml"/><Relationship Id="rId21" Type="http://schemas.openxmlformats.org/officeDocument/2006/relationships/slide" Target="slide27.xml"/><Relationship Id="rId7" Type="http://schemas.openxmlformats.org/officeDocument/2006/relationships/slide" Target="slide15.xml"/><Relationship Id="rId12" Type="http://schemas.openxmlformats.org/officeDocument/2006/relationships/slide" Target="slide20.xml"/><Relationship Id="rId17" Type="http://schemas.openxmlformats.org/officeDocument/2006/relationships/slide" Target="slide25.xml"/><Relationship Id="rId2" Type="http://schemas.openxmlformats.org/officeDocument/2006/relationships/notesSlide" Target="../notesSlides/notesSlide10.xml"/><Relationship Id="rId16" Type="http://schemas.openxmlformats.org/officeDocument/2006/relationships/slide" Target="slide24.xml"/><Relationship Id="rId20"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 Target="slide14.xml"/><Relationship Id="rId11" Type="http://schemas.openxmlformats.org/officeDocument/2006/relationships/slide" Target="slide19.xml"/><Relationship Id="rId5" Type="http://schemas.openxmlformats.org/officeDocument/2006/relationships/slide" Target="slide13.xml"/><Relationship Id="rId15" Type="http://schemas.openxmlformats.org/officeDocument/2006/relationships/slide" Target="slide23.xml"/><Relationship Id="rId10" Type="http://schemas.openxmlformats.org/officeDocument/2006/relationships/slide" Target="slide18.xml"/><Relationship Id="rId19" Type="http://schemas.openxmlformats.org/officeDocument/2006/relationships/image" Target="../media/image2.png"/><Relationship Id="rId4" Type="http://schemas.openxmlformats.org/officeDocument/2006/relationships/slide" Target="slide12.xml"/><Relationship Id="rId9" Type="http://schemas.openxmlformats.org/officeDocument/2006/relationships/slide" Target="slide17.xml"/><Relationship Id="rId14" Type="http://schemas.openxmlformats.org/officeDocument/2006/relationships/slide" Target="slide22.xml"/><Relationship Id="rId22" Type="http://schemas.openxmlformats.org/officeDocument/2006/relationships/slide" Target="slide28.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wellspect.it/education/articoli/sicurezza-a-lungo-termine-del-cateterismo-intermittente/" TargetMode="External"/><Relationship Id="rId7" Type="http://schemas.openxmlformats.org/officeDocument/2006/relationships/slide" Target="slide10.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wellspect.it/education/articoli/cateteri-idrofili-e-minor-rischio-di-ematuria/" TargetMode="External"/><Relationship Id="rId7"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wellspect.it/education/articoli/Tecnica-del-catetere-no-touch/" TargetMode="External"/><Relationship Id="rId7" Type="http://schemas.openxmlformats.org/officeDocument/2006/relationships/slide" Target="slide10.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it/supporto/" TargetMode="Externa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hyperlink" Target="https://www.wellspect.it/supporto/" TargetMode="External"/><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wellspect.it/education/articoli/Effetti-dell_97irrigazione-transanale-sul-microbiota-intestinale/" TargetMode="External"/><Relationship Id="rId7" Type="http://schemas.openxmlformats.org/officeDocument/2006/relationships/slide" Target="slide10.xml"/><Relationship Id="rId2" Type="http://schemas.openxmlformats.org/officeDocument/2006/relationships/hyperlink" Target="https://www.wellspect.it/education/articoli/valutazione-intestinale/" TargetMode="Externa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wellspect.it/education/articoli/cateterismo-intermittente-ci/" TargetMode="External"/><Relationship Id="rId7" Type="http://schemas.openxmlformats.org/officeDocument/2006/relationships/image" Target="../media/image8.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slide" Target="slide12.xml"/><Relationship Id="rId10" Type="http://schemas.openxmlformats.org/officeDocument/2006/relationships/image" Target="../media/image3.png"/><Relationship Id="rId4" Type="http://schemas.openxmlformats.org/officeDocument/2006/relationships/hyperlink" Target="https://www.wellspect.it/education/Risorse-per-i-pazienti/" TargetMode="External"/><Relationship Id="rId9" Type="http://schemas.openxmlformats.org/officeDocument/2006/relationships/slide" Target="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slide" Target="slide10.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png"/><Relationship Id="rId3" Type="http://schemas.openxmlformats.org/officeDocument/2006/relationships/hyperlink" Target="https://www.wellspect.it/prodotti/gestione-vescicale/" TargetMode="External"/><Relationship Id="rId7" Type="http://schemas.openxmlformats.org/officeDocument/2006/relationships/image" Target="../media/image27.png"/><Relationship Id="rId12" Type="http://schemas.openxmlformats.org/officeDocument/2006/relationships/hyperlink" Target="https://www.wellspect.it/education/" TargetMode="External"/><Relationship Id="rId17" Type="http://schemas.openxmlformats.org/officeDocument/2006/relationships/image" Target="../media/image3.png"/><Relationship Id="rId2" Type="http://schemas.openxmlformats.org/officeDocument/2006/relationships/notesSlide" Target="../notesSlides/notesSlide27.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hyperlink" Target="https://wellspect.qrd.by/5693p8" TargetMode="External"/><Relationship Id="rId5" Type="http://schemas.openxmlformats.org/officeDocument/2006/relationships/image" Target="../media/image25.png"/><Relationship Id="rId15" Type="http://schemas.openxmlformats.org/officeDocument/2006/relationships/hyperlink" Target="https://wellspect.qrd.by/zvl4th" TargetMode="External"/><Relationship Id="rId10" Type="http://schemas.openxmlformats.org/officeDocument/2006/relationships/image" Target="../media/image30.png"/><Relationship Id="rId4" Type="http://schemas.openxmlformats.org/officeDocument/2006/relationships/hyperlink" Target="https://www.wellspect.it/prodotti/gestione-intestinale/sistemi-di-irrigazione-navina/navina-smart/istruzioni/" TargetMode="External"/><Relationship Id="rId9" Type="http://schemas.openxmlformats.org/officeDocument/2006/relationships/image" Target="../media/image29.png"/><Relationship Id="rId1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nurses.uroweb.org/guideline/urethral-intermittent-catheterisation-in-adults-including-urethral-intermittent-dilatation/" TargetMode="External"/><Relationship Id="rId7" Type="http://schemas.openxmlformats.org/officeDocument/2006/relationships/slide" Target="slide10.xml"/><Relationship Id="rId2" Type="http://schemas.openxmlformats.org/officeDocument/2006/relationships/hyperlink" Target="https://www.ncbi.nlm.nih.gov/books/NBK557479/"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s://www.wellspect.co.uk/education" TargetMode="External"/><Relationship Id="rId4" Type="http://schemas.openxmlformats.org/officeDocument/2006/relationships/hyperlink" Target="https://pubmed.ncbi.nlm.nih.gov/33435163/#:~:text=Urinary%20tract%20infection%20tended%20to%20decrease%20from%2082%25,suggesting%20the%20effects%20of%20TAI%20on%20gut%20microbiot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it/education/articoli/uti_47-un-processo-sequenzial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hyperlink" Target="https://www.wellspect.it/education/articoli/Aspetti-da-considerare-per-ridurre-i-rischi-di-infezione-delle-vie-urinari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04DE34-354E-E2D9-F62B-B886CB55C3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11694" y="-28165"/>
            <a:ext cx="6800919" cy="689670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3F6ACA6F-F8D1-FB16-572E-0168112DB5A5}"/>
              </a:ext>
            </a:extLst>
          </p:cNvPr>
          <p:cNvSpPr>
            <a:spLocks noGrp="1"/>
          </p:cNvSpPr>
          <p:nvPr>
            <p:ph type="ctrTitle"/>
          </p:nvPr>
        </p:nvSpPr>
        <p:spPr>
          <a:xfrm>
            <a:off x="839787" y="1030859"/>
            <a:ext cx="6883375" cy="2387600"/>
          </a:xfrm>
        </p:spPr>
        <p:txBody>
          <a:bodyPr>
            <a:noAutofit/>
          </a:bodyPr>
          <a:lstStyle/>
          <a:p>
            <a:pPr algn="l"/>
            <a:r>
              <a:rPr lang="it-IT" sz="3800" cap="none" dirty="0"/>
              <a:t>Strumento interattivo per la gestione delle infezioni ricorrenti del tratto urinario nei pazienti che eseguono il cateterismo intermittente</a:t>
            </a:r>
            <a:endParaRPr lang="en-US" sz="3800" cap="none" dirty="0">
              <a:solidFill>
                <a:schemeClr val="accent3"/>
              </a:solidFill>
            </a:endParaRPr>
          </a:p>
        </p:txBody>
      </p:sp>
      <p:sp>
        <p:nvSpPr>
          <p:cNvPr id="3" name="Subtitle 2">
            <a:extLst>
              <a:ext uri="{FF2B5EF4-FFF2-40B4-BE49-F238E27FC236}">
                <a16:creationId xmlns:a16="http://schemas.microsoft.com/office/drawing/2014/main" id="{08FA5423-D434-ADF8-056D-BC6EDC5EC681}"/>
              </a:ext>
            </a:extLst>
          </p:cNvPr>
          <p:cNvSpPr>
            <a:spLocks noGrp="1"/>
          </p:cNvSpPr>
          <p:nvPr>
            <p:ph type="subTitle" idx="1"/>
          </p:nvPr>
        </p:nvSpPr>
        <p:spPr>
          <a:xfrm>
            <a:off x="839788" y="3510534"/>
            <a:ext cx="5688012" cy="790046"/>
          </a:xfrm>
        </p:spPr>
        <p:txBody>
          <a:bodyPr>
            <a:normAutofit/>
          </a:bodyPr>
          <a:lstStyle/>
          <a:p>
            <a:pPr algn="l">
              <a:lnSpc>
                <a:spcPts val="2000"/>
              </a:lnSpc>
            </a:pPr>
            <a:r>
              <a:rPr lang="it-IT" sz="1800" dirty="0"/>
              <a:t>Materiale educazionale per professionisti sanitari (HCP),</a:t>
            </a:r>
            <a:br>
              <a:rPr lang="it-IT" sz="1800" dirty="0"/>
            </a:br>
            <a:r>
              <a:rPr lang="it-IT" sz="1800" dirty="0"/>
              <a:t>sviluppato insieme a professionisti sanitari.</a:t>
            </a:r>
            <a:endParaRPr lang="en" sz="1800" dirty="0"/>
          </a:p>
        </p:txBody>
      </p:sp>
      <p:sp>
        <p:nvSpPr>
          <p:cNvPr id="5" name="Rectangle: Rounded Corners 4">
            <a:hlinkClick r:id="rId4" action="ppaction://hlinksldjump"/>
            <a:extLst>
              <a:ext uri="{FF2B5EF4-FFF2-40B4-BE49-F238E27FC236}">
                <a16:creationId xmlns:a16="http://schemas.microsoft.com/office/drawing/2014/main" id="{06A5E18E-EEAA-C2D8-99CE-4D738551B0BB}"/>
              </a:ext>
            </a:extLst>
          </p:cNvPr>
          <p:cNvSpPr/>
          <p:nvPr/>
        </p:nvSpPr>
        <p:spPr>
          <a:xfrm>
            <a:off x="839787" y="4486819"/>
            <a:ext cx="3600000" cy="360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en-US" sz="1600" dirty="0">
                <a:solidFill>
                  <a:schemeClr val="accent1"/>
                </a:solidFill>
              </a:rPr>
              <a:t>Come </a:t>
            </a:r>
            <a:r>
              <a:rPr lang="en-US" sz="1600" dirty="0" err="1">
                <a:solidFill>
                  <a:schemeClr val="accent1"/>
                </a:solidFill>
              </a:rPr>
              <a:t>usare</a:t>
            </a:r>
            <a:r>
              <a:rPr lang="en-US" sz="1600" dirty="0">
                <a:solidFill>
                  <a:schemeClr val="accent1"/>
                </a:solidFill>
              </a:rPr>
              <a:t> </a:t>
            </a:r>
            <a:r>
              <a:rPr lang="en-US" sz="1600" dirty="0" err="1">
                <a:solidFill>
                  <a:schemeClr val="accent1"/>
                </a:solidFill>
              </a:rPr>
              <a:t>questo</a:t>
            </a:r>
            <a:r>
              <a:rPr lang="en-US" sz="1600" dirty="0">
                <a:solidFill>
                  <a:schemeClr val="accent1"/>
                </a:solidFill>
              </a:rPr>
              <a:t> </a:t>
            </a:r>
            <a:r>
              <a:rPr lang="en-US" sz="1600" dirty="0" err="1">
                <a:solidFill>
                  <a:schemeClr val="accent1"/>
                </a:solidFill>
              </a:rPr>
              <a:t>strumento</a:t>
            </a:r>
            <a:endParaRPr lang="en-US" sz="1600" dirty="0">
              <a:solidFill>
                <a:schemeClr val="accent1"/>
              </a:solidFill>
            </a:endParaRPr>
          </a:p>
        </p:txBody>
      </p:sp>
      <p:sp>
        <p:nvSpPr>
          <p:cNvPr id="6" name="Rectangle: Rounded Corners 5">
            <a:hlinkClick r:id="rId5" action="ppaction://hlinksldjump"/>
            <a:extLst>
              <a:ext uri="{FF2B5EF4-FFF2-40B4-BE49-F238E27FC236}">
                <a16:creationId xmlns:a16="http://schemas.microsoft.com/office/drawing/2014/main" id="{B3C56EF9-D43A-CEAD-C660-976B9C878F63}"/>
              </a:ext>
            </a:extLst>
          </p:cNvPr>
          <p:cNvSpPr/>
          <p:nvPr/>
        </p:nvSpPr>
        <p:spPr>
          <a:xfrm>
            <a:off x="839787" y="5008940"/>
            <a:ext cx="3600000" cy="46603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lstStyle/>
          <a:p>
            <a:pPr algn="ctr"/>
            <a:r>
              <a:rPr lang="it-IT" sz="1600" dirty="0">
                <a:solidFill>
                  <a:schemeClr val="accent1"/>
                </a:solidFill>
              </a:rPr>
              <a:t>Informazioni di base sulle infezioni delle vie urinarie</a:t>
            </a:r>
            <a:endParaRPr lang="en-US" sz="1600" dirty="0">
              <a:solidFill>
                <a:schemeClr val="accent1"/>
              </a:solidFill>
            </a:endParaRPr>
          </a:p>
        </p:txBody>
      </p:sp>
      <p:sp>
        <p:nvSpPr>
          <p:cNvPr id="7" name="Rectangle: Rounded Corners 6">
            <a:hlinkClick r:id="rId6" action="ppaction://hlinksldjump"/>
            <a:extLst>
              <a:ext uri="{FF2B5EF4-FFF2-40B4-BE49-F238E27FC236}">
                <a16:creationId xmlns:a16="http://schemas.microsoft.com/office/drawing/2014/main" id="{6D88BE4B-27D8-70AB-5B00-FB46DE5A22B7}"/>
              </a:ext>
            </a:extLst>
          </p:cNvPr>
          <p:cNvSpPr/>
          <p:nvPr/>
        </p:nvSpPr>
        <p:spPr>
          <a:xfrm>
            <a:off x="839788" y="5579297"/>
            <a:ext cx="3600000" cy="360000"/>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Inizia</a:t>
            </a:r>
            <a:r>
              <a:rPr lang="en-US" sz="1600" dirty="0"/>
              <a:t> da qui</a:t>
            </a:r>
          </a:p>
        </p:txBody>
      </p:sp>
      <p:sp>
        <p:nvSpPr>
          <p:cNvPr id="8" name="Freeform 7">
            <a:extLst>
              <a:ext uri="{FF2B5EF4-FFF2-40B4-BE49-F238E27FC236}">
                <a16:creationId xmlns:a16="http://schemas.microsoft.com/office/drawing/2014/main" id="{0B4C4FE9-E53A-8E0F-5486-33EED81D8BDE}"/>
              </a:ext>
            </a:extLst>
          </p:cNvPr>
          <p:cNvSpPr>
            <a:spLocks noEditPoints="1"/>
          </p:cNvSpPr>
          <p:nvPr/>
        </p:nvSpPr>
        <p:spPr bwMode="auto">
          <a:xfrm>
            <a:off x="10528300" y="3476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7855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C1B03C24-0CBE-20DA-46A6-C812C6BDD9F7}"/>
              </a:ext>
            </a:extLst>
          </p:cNvPr>
          <p:cNvSpPr/>
          <p:nvPr/>
        </p:nvSpPr>
        <p:spPr>
          <a:xfrm>
            <a:off x="7967663" y="4952743"/>
            <a:ext cx="3384550" cy="1249545"/>
          </a:xfrm>
          <a:prstGeom prst="roundRect">
            <a:avLst>
              <a:gd name="adj" fmla="val 748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B4718B03-3861-01DB-7C6E-7B7CE1D094F3}"/>
              </a:ext>
            </a:extLst>
          </p:cNvPr>
          <p:cNvSpPr/>
          <p:nvPr/>
        </p:nvSpPr>
        <p:spPr>
          <a:xfrm>
            <a:off x="7967663" y="1787195"/>
            <a:ext cx="3384550" cy="2983520"/>
          </a:xfrm>
          <a:prstGeom prst="roundRect">
            <a:avLst>
              <a:gd name="adj" fmla="val 435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0A9483C-E250-BF05-C125-0E243523DCBA}"/>
              </a:ext>
            </a:extLst>
          </p:cNvPr>
          <p:cNvSpPr/>
          <p:nvPr/>
        </p:nvSpPr>
        <p:spPr>
          <a:xfrm>
            <a:off x="838200" y="1787194"/>
            <a:ext cx="6950075" cy="4418047"/>
          </a:xfrm>
          <a:prstGeom prst="roundRect">
            <a:avLst>
              <a:gd name="adj" fmla="val 242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C189A36-6D01-4E94-8D50-BC4BCE8C45CD}"/>
              </a:ext>
            </a:extLst>
          </p:cNvPr>
          <p:cNvSpPr txBox="1"/>
          <p:nvPr/>
        </p:nvSpPr>
        <p:spPr>
          <a:xfrm>
            <a:off x="1077900" y="2021787"/>
            <a:ext cx="6480173" cy="301467"/>
          </a:xfrm>
          <a:prstGeom prst="rect">
            <a:avLst/>
          </a:prstGeom>
          <a:noFill/>
        </p:spPr>
        <p:txBody>
          <a:bodyPr wrap="square" lIns="0" tIns="0" rIns="0" bIns="0" rtlCol="0">
            <a:noAutofit/>
          </a:bodyPr>
          <a:lstStyle/>
          <a:p>
            <a:r>
              <a:rPr lang="en-US" sz="2000" dirty="0" err="1">
                <a:solidFill>
                  <a:srgbClr val="000000"/>
                </a:solidFill>
              </a:rPr>
              <a:t>Indagine</a:t>
            </a:r>
            <a:r>
              <a:rPr lang="en-US" sz="2000" dirty="0">
                <a:solidFill>
                  <a:srgbClr val="000000"/>
                </a:solidFill>
              </a:rPr>
              <a:t> </a:t>
            </a:r>
            <a:r>
              <a:rPr lang="en-US" sz="2000" dirty="0" err="1">
                <a:solidFill>
                  <a:srgbClr val="000000"/>
                </a:solidFill>
              </a:rPr>
              <a:t>preliminare</a:t>
            </a:r>
            <a:endParaRPr lang="en-US" sz="2000" dirty="0">
              <a:solidFill>
                <a:srgbClr val="000000"/>
              </a:solidFill>
            </a:endParaRPr>
          </a:p>
        </p:txBody>
      </p:sp>
      <p:sp>
        <p:nvSpPr>
          <p:cNvPr id="47" name="TextBox 46">
            <a:extLst>
              <a:ext uri="{FF2B5EF4-FFF2-40B4-BE49-F238E27FC236}">
                <a16:creationId xmlns:a16="http://schemas.microsoft.com/office/drawing/2014/main" id="{634DC942-A653-AE26-8EBF-9E8175100C39}"/>
              </a:ext>
            </a:extLst>
          </p:cNvPr>
          <p:cNvSpPr txBox="1"/>
          <p:nvPr/>
        </p:nvSpPr>
        <p:spPr>
          <a:xfrm>
            <a:off x="8228238" y="2030314"/>
            <a:ext cx="2952750" cy="214104"/>
          </a:xfrm>
          <a:prstGeom prst="rect">
            <a:avLst/>
          </a:prstGeom>
          <a:noFill/>
        </p:spPr>
        <p:txBody>
          <a:bodyPr wrap="square" lIns="0" tIns="0" rIns="0" bIns="0" rtlCol="0">
            <a:noAutofit/>
          </a:bodyPr>
          <a:lstStyle/>
          <a:p>
            <a:r>
              <a:rPr lang="en-US" sz="2000" dirty="0" err="1">
                <a:solidFill>
                  <a:srgbClr val="000000"/>
                </a:solidFill>
              </a:rPr>
              <a:t>Ulteriori</a:t>
            </a:r>
            <a:r>
              <a:rPr lang="en-US" sz="2000" dirty="0">
                <a:solidFill>
                  <a:srgbClr val="000000"/>
                </a:solidFill>
              </a:rPr>
              <a:t> </a:t>
            </a:r>
            <a:r>
              <a:rPr lang="en-US" sz="2000" dirty="0" err="1">
                <a:solidFill>
                  <a:srgbClr val="000000"/>
                </a:solidFill>
              </a:rPr>
              <a:t>indagini</a:t>
            </a:r>
            <a:endParaRPr lang="en-US" sz="2000" dirty="0">
              <a:solidFill>
                <a:srgbClr val="000000"/>
              </a:solidFill>
            </a:endParaRPr>
          </a:p>
        </p:txBody>
      </p:sp>
      <p:sp>
        <p:nvSpPr>
          <p:cNvPr id="8" name="Linked button">
            <a:hlinkClick r:id="rId3" action="ppaction://hlinksldjump"/>
            <a:extLst>
              <a:ext uri="{FF2B5EF4-FFF2-40B4-BE49-F238E27FC236}">
                <a16:creationId xmlns:a16="http://schemas.microsoft.com/office/drawing/2014/main" id="{A5D2D960-ABE6-5A53-DF3B-27262EE959D4}"/>
              </a:ext>
            </a:extLst>
          </p:cNvPr>
          <p:cNvSpPr/>
          <p:nvPr/>
        </p:nvSpPr>
        <p:spPr>
          <a:xfrm>
            <a:off x="1271688" y="2756796"/>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1.1 </a:t>
            </a:r>
            <a:r>
              <a:rPr lang="it-IT" sz="1000" dirty="0">
                <a:solidFill>
                  <a:schemeClr val="bg1"/>
                </a:solidFill>
              </a:rPr>
              <a:t>Scelta del catetere: fattori da considerare</a:t>
            </a:r>
            <a:endParaRPr lang="en-US" sz="1000" dirty="0">
              <a:solidFill>
                <a:schemeClr val="bg1"/>
              </a:solidFill>
            </a:endParaRPr>
          </a:p>
        </p:txBody>
      </p:sp>
      <p:sp>
        <p:nvSpPr>
          <p:cNvPr id="10" name="Linked button">
            <a:hlinkClick r:id="rId4" action="ppaction://hlinksldjump"/>
            <a:extLst>
              <a:ext uri="{FF2B5EF4-FFF2-40B4-BE49-F238E27FC236}">
                <a16:creationId xmlns:a16="http://schemas.microsoft.com/office/drawing/2014/main" id="{2216E249-9ED3-3FA3-1931-16E22E301A9A}"/>
              </a:ext>
            </a:extLst>
          </p:cNvPr>
          <p:cNvSpPr/>
          <p:nvPr/>
        </p:nvSpPr>
        <p:spPr>
          <a:xfrm>
            <a:off x="1271688" y="3166725"/>
            <a:ext cx="282600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1.2 </a:t>
            </a:r>
            <a:r>
              <a:rPr lang="it-IT" sz="1000" dirty="0">
                <a:solidFill>
                  <a:schemeClr val="bg1"/>
                </a:solidFill>
              </a:rPr>
              <a:t>Scelta del catetere – fattori da considerare, </a:t>
            </a:r>
            <a:r>
              <a:rPr lang="it-IT" sz="1000" dirty="0" err="1">
                <a:solidFill>
                  <a:schemeClr val="bg1"/>
                </a:solidFill>
              </a:rPr>
              <a:t>cont</a:t>
            </a:r>
            <a:r>
              <a:rPr lang="en-US" sz="1000" dirty="0">
                <a:solidFill>
                  <a:schemeClr val="bg1"/>
                </a:solidFill>
              </a:rPr>
              <a:t>.</a:t>
            </a:r>
          </a:p>
        </p:txBody>
      </p:sp>
      <p:sp>
        <p:nvSpPr>
          <p:cNvPr id="12" name="Linked button">
            <a:hlinkClick r:id="rId5" action="ppaction://hlinksldjump"/>
            <a:extLst>
              <a:ext uri="{FF2B5EF4-FFF2-40B4-BE49-F238E27FC236}">
                <a16:creationId xmlns:a16="http://schemas.microsoft.com/office/drawing/2014/main" id="{FF9A82A0-79A0-2528-04D0-6537D5269E48}"/>
              </a:ext>
            </a:extLst>
          </p:cNvPr>
          <p:cNvSpPr/>
          <p:nvPr/>
        </p:nvSpPr>
        <p:spPr>
          <a:xfrm>
            <a:off x="1271688" y="35694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it-IT" sz="1000" dirty="0">
                <a:solidFill>
                  <a:schemeClr val="bg1"/>
                </a:solidFill>
              </a:rPr>
              <a:t>1.3 Tecnologia non touch: fattori da considerare</a:t>
            </a:r>
            <a:endParaRPr lang="en-US" sz="1000" dirty="0">
              <a:solidFill>
                <a:schemeClr val="bg1"/>
              </a:solidFill>
            </a:endParaRPr>
          </a:p>
        </p:txBody>
      </p:sp>
      <p:sp>
        <p:nvSpPr>
          <p:cNvPr id="14" name="Linked button">
            <a:hlinkClick r:id="rId6" action="ppaction://hlinksldjump"/>
            <a:extLst>
              <a:ext uri="{FF2B5EF4-FFF2-40B4-BE49-F238E27FC236}">
                <a16:creationId xmlns:a16="http://schemas.microsoft.com/office/drawing/2014/main" id="{3589E0FB-F737-7133-DF76-302543DE6D99}"/>
              </a:ext>
            </a:extLst>
          </p:cNvPr>
          <p:cNvSpPr/>
          <p:nvPr/>
        </p:nvSpPr>
        <p:spPr>
          <a:xfrm>
            <a:off x="1271688" y="397608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1.4 </a:t>
            </a:r>
            <a:r>
              <a:rPr lang="en-US" sz="1000" dirty="0" err="1">
                <a:solidFill>
                  <a:schemeClr val="bg1"/>
                </a:solidFill>
              </a:rPr>
              <a:t>Igiene</a:t>
            </a:r>
            <a:r>
              <a:rPr lang="en-US" sz="1000" dirty="0">
                <a:solidFill>
                  <a:schemeClr val="bg1"/>
                </a:solidFill>
              </a:rPr>
              <a:t> – </a:t>
            </a:r>
            <a:r>
              <a:rPr lang="en-US" sz="1000" dirty="0" err="1">
                <a:solidFill>
                  <a:schemeClr val="bg1"/>
                </a:solidFill>
              </a:rPr>
              <a:t>fattori</a:t>
            </a:r>
            <a:r>
              <a:rPr lang="en-US" sz="1000" dirty="0">
                <a:solidFill>
                  <a:schemeClr val="bg1"/>
                </a:solidFill>
              </a:rPr>
              <a:t> da </a:t>
            </a:r>
            <a:r>
              <a:rPr lang="en-US" sz="1000" dirty="0" err="1">
                <a:solidFill>
                  <a:schemeClr val="bg1"/>
                </a:solidFill>
              </a:rPr>
              <a:t>considerare</a:t>
            </a:r>
            <a:endParaRPr lang="en-US" sz="1000" dirty="0">
              <a:solidFill>
                <a:schemeClr val="bg1"/>
              </a:solidFill>
            </a:endParaRPr>
          </a:p>
        </p:txBody>
      </p:sp>
      <p:sp>
        <p:nvSpPr>
          <p:cNvPr id="17" name="Linked button">
            <a:hlinkClick r:id="rId7" action="ppaction://hlinksldjump"/>
            <a:extLst>
              <a:ext uri="{FF2B5EF4-FFF2-40B4-BE49-F238E27FC236}">
                <a16:creationId xmlns:a16="http://schemas.microsoft.com/office/drawing/2014/main" id="{BEF4DC0D-0CA3-D07B-9245-214765697BB8}"/>
              </a:ext>
            </a:extLst>
          </p:cNvPr>
          <p:cNvSpPr/>
          <p:nvPr/>
        </p:nvSpPr>
        <p:spPr>
          <a:xfrm>
            <a:off x="1271688" y="437647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1.5 </a:t>
            </a:r>
            <a:r>
              <a:rPr lang="en-US" sz="1000" dirty="0" err="1">
                <a:solidFill>
                  <a:schemeClr val="bg1"/>
                </a:solidFill>
              </a:rPr>
              <a:t>Svuotamento</a:t>
            </a:r>
            <a:r>
              <a:rPr lang="en-US" sz="1000" dirty="0">
                <a:solidFill>
                  <a:schemeClr val="bg1"/>
                </a:solidFill>
              </a:rPr>
              <a:t> </a:t>
            </a:r>
            <a:r>
              <a:rPr lang="en-US" sz="1000" dirty="0" err="1">
                <a:solidFill>
                  <a:schemeClr val="bg1"/>
                </a:solidFill>
              </a:rPr>
              <a:t>incompleto</a:t>
            </a:r>
            <a:r>
              <a:rPr lang="en-US" sz="1000" dirty="0">
                <a:solidFill>
                  <a:schemeClr val="bg1"/>
                </a:solidFill>
              </a:rPr>
              <a:t> </a:t>
            </a:r>
            <a:r>
              <a:rPr lang="en-US" sz="1000" dirty="0" err="1">
                <a:solidFill>
                  <a:schemeClr val="bg1"/>
                </a:solidFill>
              </a:rPr>
              <a:t>della</a:t>
            </a:r>
            <a:r>
              <a:rPr lang="en-US" sz="1000" dirty="0">
                <a:solidFill>
                  <a:schemeClr val="bg1"/>
                </a:solidFill>
              </a:rPr>
              <a:t> </a:t>
            </a:r>
            <a:r>
              <a:rPr lang="en-US" sz="1000" dirty="0" err="1">
                <a:solidFill>
                  <a:schemeClr val="bg1"/>
                </a:solidFill>
              </a:rPr>
              <a:t>vescica</a:t>
            </a:r>
            <a:endParaRPr lang="en-US" sz="1000" dirty="0">
              <a:solidFill>
                <a:schemeClr val="bg1"/>
              </a:solidFill>
            </a:endParaRPr>
          </a:p>
        </p:txBody>
      </p:sp>
      <p:sp>
        <p:nvSpPr>
          <p:cNvPr id="18" name="Title 17">
            <a:extLst>
              <a:ext uri="{FF2B5EF4-FFF2-40B4-BE49-F238E27FC236}">
                <a16:creationId xmlns:a16="http://schemas.microsoft.com/office/drawing/2014/main" id="{FB9547D9-1948-B2B3-29B4-7FAB1370FC5E}"/>
              </a:ext>
            </a:extLst>
          </p:cNvPr>
          <p:cNvSpPr>
            <a:spLocks noGrp="1"/>
          </p:cNvSpPr>
          <p:nvPr>
            <p:ph type="title"/>
          </p:nvPr>
        </p:nvSpPr>
        <p:spPr>
          <a:xfrm>
            <a:off x="838200" y="277018"/>
            <a:ext cx="10515600" cy="1054121"/>
          </a:xfrm>
        </p:spPr>
        <p:txBody>
          <a:bodyPr anchor="b" anchorCtr="0"/>
          <a:lstStyle/>
          <a:p>
            <a:r>
              <a:rPr lang="it-IT" dirty="0"/>
              <a:t>Indagine sulle infezioni delle vie urinarie</a:t>
            </a:r>
            <a:endParaRPr lang="en-US" dirty="0"/>
          </a:p>
        </p:txBody>
      </p:sp>
      <p:sp>
        <p:nvSpPr>
          <p:cNvPr id="27" name="TextBox 26">
            <a:extLst>
              <a:ext uri="{FF2B5EF4-FFF2-40B4-BE49-F238E27FC236}">
                <a16:creationId xmlns:a16="http://schemas.microsoft.com/office/drawing/2014/main" id="{64E185A0-F7F9-764D-3BF6-DA94AC467587}"/>
              </a:ext>
            </a:extLst>
          </p:cNvPr>
          <p:cNvSpPr txBox="1"/>
          <p:nvPr/>
        </p:nvSpPr>
        <p:spPr>
          <a:xfrm>
            <a:off x="1055689" y="2460142"/>
            <a:ext cx="3042344" cy="163633"/>
          </a:xfrm>
          <a:prstGeom prst="rect">
            <a:avLst/>
          </a:prstGeom>
          <a:noFill/>
        </p:spPr>
        <p:txBody>
          <a:bodyPr wrap="square" lIns="0" tIns="0" rIns="0" bIns="0">
            <a:noAutofit/>
          </a:bodyPr>
          <a:lstStyle/>
          <a:p>
            <a:r>
              <a:rPr lang="en-US" sz="1200" b="1" dirty="0">
                <a:solidFill>
                  <a:srgbClr val="000000"/>
                </a:solidFill>
              </a:rPr>
              <a:t>1. </a:t>
            </a:r>
            <a:r>
              <a:rPr lang="en-US" sz="1200" b="1" dirty="0" err="1">
                <a:solidFill>
                  <a:srgbClr val="000000"/>
                </a:solidFill>
              </a:rPr>
              <a:t>Prodotto</a:t>
            </a:r>
            <a:r>
              <a:rPr lang="en-US" sz="1200" b="1" dirty="0">
                <a:solidFill>
                  <a:srgbClr val="000000"/>
                </a:solidFill>
              </a:rPr>
              <a:t> e </a:t>
            </a:r>
            <a:r>
              <a:rPr lang="en-US" sz="1200" b="1" dirty="0" err="1">
                <a:solidFill>
                  <a:srgbClr val="000000"/>
                </a:solidFill>
              </a:rPr>
              <a:t>tecnica</a:t>
            </a:r>
            <a:r>
              <a:rPr lang="en-US" sz="1200" b="1" dirty="0">
                <a:solidFill>
                  <a:srgbClr val="000000"/>
                </a:solidFill>
              </a:rPr>
              <a:t> di </a:t>
            </a:r>
            <a:r>
              <a:rPr lang="en-US" sz="1200" b="1" dirty="0" err="1">
                <a:solidFill>
                  <a:srgbClr val="000000"/>
                </a:solidFill>
              </a:rPr>
              <a:t>cateterismo</a:t>
            </a:r>
            <a:endParaRPr lang="en-US" sz="1200" b="1" dirty="0">
              <a:solidFill>
                <a:srgbClr val="000000"/>
              </a:solidFill>
            </a:endParaRPr>
          </a:p>
        </p:txBody>
      </p:sp>
      <p:sp>
        <p:nvSpPr>
          <p:cNvPr id="29" name="TextBox 28">
            <a:extLst>
              <a:ext uri="{FF2B5EF4-FFF2-40B4-BE49-F238E27FC236}">
                <a16:creationId xmlns:a16="http://schemas.microsoft.com/office/drawing/2014/main" id="{B4C84207-774B-C241-5511-44532AF01B89}"/>
              </a:ext>
            </a:extLst>
          </p:cNvPr>
          <p:cNvSpPr txBox="1"/>
          <p:nvPr/>
        </p:nvSpPr>
        <p:spPr>
          <a:xfrm>
            <a:off x="1055689" y="4987060"/>
            <a:ext cx="3042344" cy="163634"/>
          </a:xfrm>
          <a:prstGeom prst="rect">
            <a:avLst/>
          </a:prstGeom>
          <a:noFill/>
        </p:spPr>
        <p:txBody>
          <a:bodyPr wrap="square" lIns="0" tIns="0" rIns="0" bIns="0">
            <a:noAutofit/>
          </a:bodyPr>
          <a:lstStyle/>
          <a:p>
            <a:r>
              <a:rPr lang="en-US" sz="1200" b="1" dirty="0">
                <a:solidFill>
                  <a:srgbClr val="000000"/>
                </a:solidFill>
              </a:rPr>
              <a:t>2. </a:t>
            </a:r>
            <a:r>
              <a:rPr lang="it-IT" sz="1200" b="1" dirty="0">
                <a:solidFill>
                  <a:srgbClr val="000000"/>
                </a:solidFill>
              </a:rPr>
              <a:t>Analisi delle urine con lo stick/urinocoltura</a:t>
            </a:r>
            <a:endParaRPr lang="en-US" sz="1200" b="1" dirty="0">
              <a:solidFill>
                <a:srgbClr val="000000"/>
              </a:solidFill>
            </a:endParaRPr>
          </a:p>
        </p:txBody>
      </p:sp>
      <p:sp>
        <p:nvSpPr>
          <p:cNvPr id="30" name="Linked button">
            <a:hlinkClick r:id="rId8" action="ppaction://hlinksldjump"/>
            <a:extLst>
              <a:ext uri="{FF2B5EF4-FFF2-40B4-BE49-F238E27FC236}">
                <a16:creationId xmlns:a16="http://schemas.microsoft.com/office/drawing/2014/main" id="{F280E502-1B5B-FB33-E5DC-6872FAADDCD7}"/>
              </a:ext>
            </a:extLst>
          </p:cNvPr>
          <p:cNvSpPr/>
          <p:nvPr/>
        </p:nvSpPr>
        <p:spPr>
          <a:xfrm>
            <a:off x="1271688" y="5275149"/>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2.1 </a:t>
            </a:r>
            <a:r>
              <a:rPr lang="it-IT" sz="1000" dirty="0">
                <a:solidFill>
                  <a:schemeClr val="bg1"/>
                </a:solidFill>
              </a:rPr>
              <a:t>Stick per l'analisi delle urine: fattori da considerare</a:t>
            </a:r>
            <a:endParaRPr lang="en-US" sz="1000" dirty="0">
              <a:solidFill>
                <a:schemeClr val="bg1"/>
              </a:solidFill>
            </a:endParaRPr>
          </a:p>
        </p:txBody>
      </p:sp>
      <p:sp>
        <p:nvSpPr>
          <p:cNvPr id="31" name="Linked button">
            <a:hlinkClick r:id="rId9" action="ppaction://hlinksldjump"/>
            <a:extLst>
              <a:ext uri="{FF2B5EF4-FFF2-40B4-BE49-F238E27FC236}">
                <a16:creationId xmlns:a16="http://schemas.microsoft.com/office/drawing/2014/main" id="{AB399AEC-A3D0-0948-70D8-795BB399EA8C}"/>
              </a:ext>
            </a:extLst>
          </p:cNvPr>
          <p:cNvSpPr/>
          <p:nvPr/>
        </p:nvSpPr>
        <p:spPr>
          <a:xfrm>
            <a:off x="1271688" y="5688110"/>
            <a:ext cx="2826344"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2.2 </a:t>
            </a:r>
            <a:r>
              <a:rPr lang="en-US" sz="1000" dirty="0" err="1">
                <a:solidFill>
                  <a:schemeClr val="bg1"/>
                </a:solidFill>
              </a:rPr>
              <a:t>Urinocoltura</a:t>
            </a:r>
            <a:r>
              <a:rPr lang="en-US" sz="1000" dirty="0">
                <a:solidFill>
                  <a:schemeClr val="bg1"/>
                </a:solidFill>
              </a:rPr>
              <a:t>: </a:t>
            </a:r>
            <a:r>
              <a:rPr lang="en-US" sz="1000" dirty="0" err="1">
                <a:solidFill>
                  <a:schemeClr val="bg1"/>
                </a:solidFill>
              </a:rPr>
              <a:t>fattori</a:t>
            </a:r>
            <a:r>
              <a:rPr lang="en-US" sz="1000" dirty="0">
                <a:solidFill>
                  <a:schemeClr val="bg1"/>
                </a:solidFill>
              </a:rPr>
              <a:t> da </a:t>
            </a:r>
            <a:r>
              <a:rPr lang="en-US" sz="1000" dirty="0" err="1">
                <a:solidFill>
                  <a:schemeClr val="bg1"/>
                </a:solidFill>
              </a:rPr>
              <a:t>considerare</a:t>
            </a:r>
            <a:endParaRPr lang="en-US" sz="1000" dirty="0">
              <a:solidFill>
                <a:schemeClr val="bg1"/>
              </a:solidFill>
            </a:endParaRPr>
          </a:p>
        </p:txBody>
      </p:sp>
      <p:sp>
        <p:nvSpPr>
          <p:cNvPr id="32" name="TextBox 31">
            <a:extLst>
              <a:ext uri="{FF2B5EF4-FFF2-40B4-BE49-F238E27FC236}">
                <a16:creationId xmlns:a16="http://schemas.microsoft.com/office/drawing/2014/main" id="{D642C0DA-3F3B-348C-DC76-2E05E3242D49}"/>
              </a:ext>
            </a:extLst>
          </p:cNvPr>
          <p:cNvSpPr txBox="1"/>
          <p:nvPr/>
        </p:nvSpPr>
        <p:spPr>
          <a:xfrm>
            <a:off x="4530032" y="2470072"/>
            <a:ext cx="3005830" cy="153703"/>
          </a:xfrm>
          <a:prstGeom prst="rect">
            <a:avLst/>
          </a:prstGeom>
          <a:noFill/>
        </p:spPr>
        <p:txBody>
          <a:bodyPr wrap="square" lIns="0" tIns="0" rIns="0" bIns="0">
            <a:noAutofit/>
          </a:bodyPr>
          <a:lstStyle/>
          <a:p>
            <a:r>
              <a:rPr lang="en-US" sz="1200" b="1" dirty="0">
                <a:solidFill>
                  <a:srgbClr val="000000"/>
                </a:solidFill>
              </a:rPr>
              <a:t>3. </a:t>
            </a:r>
            <a:r>
              <a:rPr lang="en-US" sz="1200" b="1" dirty="0" err="1">
                <a:solidFill>
                  <a:srgbClr val="000000"/>
                </a:solidFill>
              </a:rPr>
              <a:t>Diario</a:t>
            </a:r>
            <a:r>
              <a:rPr lang="en-US" sz="1200" b="1" dirty="0">
                <a:solidFill>
                  <a:srgbClr val="000000"/>
                </a:solidFill>
              </a:rPr>
              <a:t> </a:t>
            </a:r>
            <a:r>
              <a:rPr lang="en-US" sz="1200" b="1" dirty="0" err="1">
                <a:solidFill>
                  <a:srgbClr val="000000"/>
                </a:solidFill>
              </a:rPr>
              <a:t>minzionale</a:t>
            </a:r>
            <a:r>
              <a:rPr lang="en-US" sz="1200" b="1" dirty="0">
                <a:solidFill>
                  <a:srgbClr val="000000"/>
                </a:solidFill>
              </a:rPr>
              <a:t> </a:t>
            </a:r>
            <a:endParaRPr lang="en-US" sz="1200" b="1" dirty="0">
              <a:solidFill>
                <a:srgbClr val="000000"/>
              </a:solidFill>
              <a:highlight>
                <a:srgbClr val="FFFF00"/>
              </a:highlight>
            </a:endParaRPr>
          </a:p>
        </p:txBody>
      </p:sp>
      <p:sp>
        <p:nvSpPr>
          <p:cNvPr id="33" name="Linked button">
            <a:hlinkClick r:id="rId10" action="ppaction://hlinksldjump"/>
            <a:extLst>
              <a:ext uri="{FF2B5EF4-FFF2-40B4-BE49-F238E27FC236}">
                <a16:creationId xmlns:a16="http://schemas.microsoft.com/office/drawing/2014/main" id="{90F85667-5823-F93A-E5F9-30FCCF5AEE1C}"/>
              </a:ext>
            </a:extLst>
          </p:cNvPr>
          <p:cNvSpPr/>
          <p:nvPr/>
        </p:nvSpPr>
        <p:spPr>
          <a:xfrm>
            <a:off x="4746031" y="2770365"/>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3.1 </a:t>
            </a:r>
            <a:r>
              <a:rPr lang="en-US" sz="1000" dirty="0" err="1">
                <a:solidFill>
                  <a:schemeClr val="bg1"/>
                </a:solidFill>
              </a:rPr>
              <a:t>Frequenza</a:t>
            </a:r>
            <a:r>
              <a:rPr lang="en-US" sz="1000" dirty="0">
                <a:solidFill>
                  <a:schemeClr val="bg1"/>
                </a:solidFill>
              </a:rPr>
              <a:t> </a:t>
            </a:r>
            <a:r>
              <a:rPr lang="en-US" sz="1000" dirty="0" err="1">
                <a:solidFill>
                  <a:schemeClr val="bg1"/>
                </a:solidFill>
              </a:rPr>
              <a:t>minzionale</a:t>
            </a:r>
            <a:r>
              <a:rPr lang="en-US" sz="1000" dirty="0">
                <a:solidFill>
                  <a:schemeClr val="bg1"/>
                </a:solidFill>
              </a:rPr>
              <a:t>/</a:t>
            </a:r>
            <a:r>
              <a:rPr lang="en-US" sz="1000" dirty="0" err="1">
                <a:solidFill>
                  <a:schemeClr val="bg1"/>
                </a:solidFill>
              </a:rPr>
              <a:t>Diario</a:t>
            </a:r>
            <a:r>
              <a:rPr lang="en-US" sz="1000" dirty="0">
                <a:solidFill>
                  <a:schemeClr val="bg1"/>
                </a:solidFill>
              </a:rPr>
              <a:t> </a:t>
            </a:r>
            <a:r>
              <a:rPr lang="en-US" sz="1000" dirty="0" err="1">
                <a:solidFill>
                  <a:schemeClr val="bg1"/>
                </a:solidFill>
              </a:rPr>
              <a:t>minzionale</a:t>
            </a:r>
            <a:endParaRPr lang="en-US" sz="1000" dirty="0">
              <a:solidFill>
                <a:schemeClr val="bg1"/>
              </a:solidFill>
            </a:endParaRPr>
          </a:p>
        </p:txBody>
      </p:sp>
      <p:sp>
        <p:nvSpPr>
          <p:cNvPr id="34" name="Linked button">
            <a:hlinkClick r:id="rId11" action="ppaction://hlinksldjump"/>
            <a:extLst>
              <a:ext uri="{FF2B5EF4-FFF2-40B4-BE49-F238E27FC236}">
                <a16:creationId xmlns:a16="http://schemas.microsoft.com/office/drawing/2014/main" id="{3D016AC8-1BF8-E48E-AF45-3AA3D7825C90}"/>
              </a:ext>
            </a:extLst>
          </p:cNvPr>
          <p:cNvSpPr/>
          <p:nvPr/>
        </p:nvSpPr>
        <p:spPr>
          <a:xfrm>
            <a:off x="4746031" y="3163776"/>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3.2 </a:t>
            </a:r>
            <a:r>
              <a:rPr lang="en-US" sz="1000" dirty="0" err="1">
                <a:solidFill>
                  <a:schemeClr val="bg1"/>
                </a:solidFill>
              </a:rPr>
              <a:t>Minzione</a:t>
            </a:r>
            <a:r>
              <a:rPr lang="en-US" sz="1000" dirty="0">
                <a:solidFill>
                  <a:schemeClr val="bg1"/>
                </a:solidFill>
              </a:rPr>
              <a:t> – </a:t>
            </a:r>
            <a:r>
              <a:rPr lang="en-US" sz="1000" dirty="0" err="1">
                <a:solidFill>
                  <a:schemeClr val="bg1"/>
                </a:solidFill>
              </a:rPr>
              <a:t>fattori</a:t>
            </a:r>
            <a:r>
              <a:rPr lang="en-US" sz="1000" dirty="0">
                <a:solidFill>
                  <a:schemeClr val="bg1"/>
                </a:solidFill>
              </a:rPr>
              <a:t> da </a:t>
            </a:r>
            <a:r>
              <a:rPr lang="en-US" sz="1000" dirty="0" err="1">
                <a:solidFill>
                  <a:schemeClr val="bg1"/>
                </a:solidFill>
              </a:rPr>
              <a:t>considerare</a:t>
            </a:r>
            <a:endParaRPr lang="en-US" sz="1000" dirty="0">
              <a:solidFill>
                <a:schemeClr val="bg1"/>
              </a:solidFill>
            </a:endParaRPr>
          </a:p>
        </p:txBody>
      </p:sp>
      <p:sp>
        <p:nvSpPr>
          <p:cNvPr id="35" name="TextBox 34">
            <a:extLst>
              <a:ext uri="{FF2B5EF4-FFF2-40B4-BE49-F238E27FC236}">
                <a16:creationId xmlns:a16="http://schemas.microsoft.com/office/drawing/2014/main" id="{DE787E79-FA39-B388-D593-9808C3C7C88F}"/>
              </a:ext>
            </a:extLst>
          </p:cNvPr>
          <p:cNvSpPr txBox="1"/>
          <p:nvPr/>
        </p:nvSpPr>
        <p:spPr>
          <a:xfrm>
            <a:off x="4530032" y="3783078"/>
            <a:ext cx="3005830" cy="153703"/>
          </a:xfrm>
          <a:prstGeom prst="rect">
            <a:avLst/>
          </a:prstGeom>
          <a:noFill/>
        </p:spPr>
        <p:txBody>
          <a:bodyPr wrap="square" lIns="0" tIns="0" rIns="0" bIns="0">
            <a:noAutofit/>
          </a:bodyPr>
          <a:lstStyle/>
          <a:p>
            <a:r>
              <a:rPr lang="en-US" sz="1200" b="1" dirty="0">
                <a:solidFill>
                  <a:srgbClr val="000000"/>
                </a:solidFill>
              </a:rPr>
              <a:t>4. </a:t>
            </a:r>
            <a:r>
              <a:rPr lang="en-US" sz="1200" b="1" dirty="0" err="1">
                <a:solidFill>
                  <a:srgbClr val="000000"/>
                </a:solidFill>
              </a:rPr>
              <a:t>Svuotamento</a:t>
            </a:r>
            <a:r>
              <a:rPr lang="en-US" sz="1200" b="1" dirty="0">
                <a:solidFill>
                  <a:srgbClr val="000000"/>
                </a:solidFill>
              </a:rPr>
              <a:t> </a:t>
            </a:r>
            <a:r>
              <a:rPr lang="en-US" sz="1200" b="1" dirty="0" err="1">
                <a:solidFill>
                  <a:srgbClr val="000000"/>
                </a:solidFill>
              </a:rPr>
              <a:t>intestinale</a:t>
            </a:r>
            <a:endParaRPr lang="en-US" sz="1200" b="1" dirty="0">
              <a:solidFill>
                <a:srgbClr val="000000"/>
              </a:solidFill>
            </a:endParaRPr>
          </a:p>
        </p:txBody>
      </p:sp>
      <p:sp>
        <p:nvSpPr>
          <p:cNvPr id="36" name="Linked button">
            <a:hlinkClick r:id="rId12" action="ppaction://hlinksldjump"/>
            <a:extLst>
              <a:ext uri="{FF2B5EF4-FFF2-40B4-BE49-F238E27FC236}">
                <a16:creationId xmlns:a16="http://schemas.microsoft.com/office/drawing/2014/main" id="{A4025EBC-16CF-0D3B-C76A-1C5D57AFCA1C}"/>
              </a:ext>
            </a:extLst>
          </p:cNvPr>
          <p:cNvSpPr/>
          <p:nvPr/>
        </p:nvSpPr>
        <p:spPr>
          <a:xfrm>
            <a:off x="4752273" y="4073668"/>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4.1 </a:t>
            </a:r>
            <a:r>
              <a:rPr lang="en-US" sz="1000" dirty="0" err="1">
                <a:solidFill>
                  <a:schemeClr val="bg1"/>
                </a:solidFill>
              </a:rPr>
              <a:t>Svuotamento</a:t>
            </a:r>
            <a:r>
              <a:rPr lang="en-US" sz="1000" dirty="0">
                <a:solidFill>
                  <a:schemeClr val="bg1"/>
                </a:solidFill>
              </a:rPr>
              <a:t> </a:t>
            </a:r>
            <a:r>
              <a:rPr lang="en-US" sz="1000" dirty="0" err="1">
                <a:solidFill>
                  <a:schemeClr val="bg1"/>
                </a:solidFill>
              </a:rPr>
              <a:t>intestinale</a:t>
            </a:r>
            <a:endParaRPr lang="en-US" sz="1000" dirty="0">
              <a:solidFill>
                <a:schemeClr val="bg1"/>
              </a:solidFill>
            </a:endParaRPr>
          </a:p>
        </p:txBody>
      </p:sp>
      <p:sp>
        <p:nvSpPr>
          <p:cNvPr id="37" name="Linked button">
            <a:hlinkClick r:id="rId13" action="ppaction://hlinksldjump"/>
            <a:extLst>
              <a:ext uri="{FF2B5EF4-FFF2-40B4-BE49-F238E27FC236}">
                <a16:creationId xmlns:a16="http://schemas.microsoft.com/office/drawing/2014/main" id="{B1AB1B30-4E72-2644-3265-79EC56C17FE9}"/>
              </a:ext>
            </a:extLst>
          </p:cNvPr>
          <p:cNvSpPr/>
          <p:nvPr/>
        </p:nvSpPr>
        <p:spPr>
          <a:xfrm>
            <a:off x="4746032" y="4482714"/>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4.2 </a:t>
            </a:r>
            <a:r>
              <a:rPr lang="it-IT" sz="1000" dirty="0">
                <a:solidFill>
                  <a:schemeClr val="bg1"/>
                </a:solidFill>
              </a:rPr>
              <a:t>Svuotamento intestinale: fattori da considerare</a:t>
            </a:r>
            <a:endParaRPr lang="en-US" sz="1000" dirty="0">
              <a:solidFill>
                <a:schemeClr val="bg1"/>
              </a:solidFill>
            </a:endParaRPr>
          </a:p>
        </p:txBody>
      </p:sp>
      <p:sp>
        <p:nvSpPr>
          <p:cNvPr id="38" name="Linked button">
            <a:hlinkClick r:id="rId14" action="ppaction://hlinksldjump"/>
            <a:extLst>
              <a:ext uri="{FF2B5EF4-FFF2-40B4-BE49-F238E27FC236}">
                <a16:creationId xmlns:a16="http://schemas.microsoft.com/office/drawing/2014/main" id="{7F0F465B-EA06-5D42-6611-45646169D499}"/>
              </a:ext>
            </a:extLst>
          </p:cNvPr>
          <p:cNvSpPr/>
          <p:nvPr/>
        </p:nvSpPr>
        <p:spPr>
          <a:xfrm>
            <a:off x="4746032" y="4888671"/>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4.3 </a:t>
            </a:r>
            <a:r>
              <a:rPr lang="en-US" sz="1000" dirty="0" err="1">
                <a:solidFill>
                  <a:schemeClr val="bg1"/>
                </a:solidFill>
              </a:rPr>
              <a:t>Svuotamento</a:t>
            </a:r>
            <a:r>
              <a:rPr lang="en-US" sz="1000" dirty="0">
                <a:solidFill>
                  <a:schemeClr val="bg1"/>
                </a:solidFill>
              </a:rPr>
              <a:t> </a:t>
            </a:r>
            <a:r>
              <a:rPr lang="en-US" sz="1000" dirty="0" err="1">
                <a:solidFill>
                  <a:schemeClr val="bg1"/>
                </a:solidFill>
              </a:rPr>
              <a:t>intestinale</a:t>
            </a:r>
            <a:r>
              <a:rPr lang="en-US" sz="1000" dirty="0">
                <a:solidFill>
                  <a:schemeClr val="bg1"/>
                </a:solidFill>
              </a:rPr>
              <a:t> – </a:t>
            </a:r>
            <a:r>
              <a:rPr lang="en-US" sz="1000" dirty="0" err="1">
                <a:solidFill>
                  <a:schemeClr val="bg1"/>
                </a:solidFill>
              </a:rPr>
              <a:t>Diario</a:t>
            </a:r>
            <a:r>
              <a:rPr lang="en-US" sz="1000" dirty="0">
                <a:solidFill>
                  <a:schemeClr val="bg1"/>
                </a:solidFill>
              </a:rPr>
              <a:t> </a:t>
            </a:r>
            <a:r>
              <a:rPr lang="en-US" sz="1000" dirty="0" err="1">
                <a:solidFill>
                  <a:schemeClr val="bg1"/>
                </a:solidFill>
              </a:rPr>
              <a:t>intestinale</a:t>
            </a:r>
            <a:endParaRPr lang="en-US" sz="1000" dirty="0">
              <a:solidFill>
                <a:schemeClr val="bg1"/>
              </a:solidFill>
            </a:endParaRPr>
          </a:p>
        </p:txBody>
      </p:sp>
      <p:sp>
        <p:nvSpPr>
          <p:cNvPr id="39" name="Linked button">
            <a:hlinkClick r:id="rId15" action="ppaction://hlinksldjump"/>
            <a:extLst>
              <a:ext uri="{FF2B5EF4-FFF2-40B4-BE49-F238E27FC236}">
                <a16:creationId xmlns:a16="http://schemas.microsoft.com/office/drawing/2014/main" id="{7C428FE1-14DB-1BBD-B168-D30928454C63}"/>
              </a:ext>
            </a:extLst>
          </p:cNvPr>
          <p:cNvSpPr/>
          <p:nvPr/>
        </p:nvSpPr>
        <p:spPr>
          <a:xfrm>
            <a:off x="4746032" y="5285193"/>
            <a:ext cx="2789830"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4.4 </a:t>
            </a:r>
            <a:r>
              <a:rPr lang="en-US" sz="1000" dirty="0" err="1">
                <a:solidFill>
                  <a:schemeClr val="bg1"/>
                </a:solidFill>
              </a:rPr>
              <a:t>Svuotamento</a:t>
            </a:r>
            <a:r>
              <a:rPr lang="en-US" sz="1000" dirty="0">
                <a:solidFill>
                  <a:schemeClr val="bg1"/>
                </a:solidFill>
              </a:rPr>
              <a:t> </a:t>
            </a:r>
            <a:r>
              <a:rPr lang="en-US" sz="1000" dirty="0" err="1">
                <a:solidFill>
                  <a:schemeClr val="bg1"/>
                </a:solidFill>
              </a:rPr>
              <a:t>intestinale</a:t>
            </a:r>
            <a:r>
              <a:rPr lang="en-US" sz="1000" dirty="0">
                <a:solidFill>
                  <a:schemeClr val="bg1"/>
                </a:solidFill>
              </a:rPr>
              <a:t> – </a:t>
            </a:r>
            <a:r>
              <a:rPr lang="en-US" sz="1000" dirty="0" err="1">
                <a:solidFill>
                  <a:schemeClr val="bg1"/>
                </a:solidFill>
              </a:rPr>
              <a:t>risorse</a:t>
            </a:r>
            <a:endParaRPr lang="en-US" sz="1000" dirty="0">
              <a:solidFill>
                <a:schemeClr val="bg1"/>
              </a:solidFill>
            </a:endParaRPr>
          </a:p>
        </p:txBody>
      </p:sp>
      <p:sp>
        <p:nvSpPr>
          <p:cNvPr id="40" name="TextBox 39">
            <a:extLst>
              <a:ext uri="{FF2B5EF4-FFF2-40B4-BE49-F238E27FC236}">
                <a16:creationId xmlns:a16="http://schemas.microsoft.com/office/drawing/2014/main" id="{95F3454C-46C0-1F31-29D1-24D36A7F0CC2}"/>
              </a:ext>
            </a:extLst>
          </p:cNvPr>
          <p:cNvSpPr txBox="1"/>
          <p:nvPr/>
        </p:nvSpPr>
        <p:spPr>
          <a:xfrm>
            <a:off x="8183563" y="2460142"/>
            <a:ext cx="2952749" cy="163633"/>
          </a:xfrm>
          <a:prstGeom prst="rect">
            <a:avLst/>
          </a:prstGeom>
          <a:noFill/>
        </p:spPr>
        <p:txBody>
          <a:bodyPr wrap="square" lIns="0" tIns="0" rIns="0" bIns="0">
            <a:noAutofit/>
          </a:bodyPr>
          <a:lstStyle/>
          <a:p>
            <a:r>
              <a:rPr lang="en-US" sz="1200" b="1" dirty="0">
                <a:solidFill>
                  <a:srgbClr val="000000"/>
                </a:solidFill>
              </a:rPr>
              <a:t>5. CIC </a:t>
            </a:r>
            <a:r>
              <a:rPr lang="en-US" sz="1200" b="1" dirty="0" err="1">
                <a:solidFill>
                  <a:srgbClr val="000000"/>
                </a:solidFill>
              </a:rPr>
              <a:t>assistito</a:t>
            </a:r>
            <a:endParaRPr lang="en-US" sz="1200" b="1" dirty="0">
              <a:solidFill>
                <a:srgbClr val="000000"/>
              </a:solidFill>
            </a:endParaRPr>
          </a:p>
        </p:txBody>
      </p:sp>
      <p:sp>
        <p:nvSpPr>
          <p:cNvPr id="41" name="Linked button">
            <a:hlinkClick r:id="rId16" action="ppaction://hlinksldjump"/>
            <a:extLst>
              <a:ext uri="{FF2B5EF4-FFF2-40B4-BE49-F238E27FC236}">
                <a16:creationId xmlns:a16="http://schemas.microsoft.com/office/drawing/2014/main" id="{096B5382-27BD-A1FF-FD9E-7A70F96D735C}"/>
              </a:ext>
            </a:extLst>
          </p:cNvPr>
          <p:cNvSpPr/>
          <p:nvPr/>
        </p:nvSpPr>
        <p:spPr>
          <a:xfrm>
            <a:off x="8399562" y="2752069"/>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5.1 C</a:t>
            </a:r>
            <a:r>
              <a:rPr lang="it-IT" sz="1000" dirty="0">
                <a:solidFill>
                  <a:schemeClr val="bg1"/>
                </a:solidFill>
              </a:rPr>
              <a:t>IC assistito: fattori da considerare</a:t>
            </a:r>
            <a:endParaRPr lang="en-US" sz="1000" dirty="0">
              <a:solidFill>
                <a:schemeClr val="bg1"/>
              </a:solidFill>
            </a:endParaRPr>
          </a:p>
        </p:txBody>
      </p:sp>
      <p:sp>
        <p:nvSpPr>
          <p:cNvPr id="43" name="Linked button">
            <a:hlinkClick r:id="rId17" action="ppaction://hlinksldjump"/>
            <a:extLst>
              <a:ext uri="{FF2B5EF4-FFF2-40B4-BE49-F238E27FC236}">
                <a16:creationId xmlns:a16="http://schemas.microsoft.com/office/drawing/2014/main" id="{2CB16B8C-2A48-83A9-61A6-004FE9D01FAE}"/>
              </a:ext>
            </a:extLst>
          </p:cNvPr>
          <p:cNvSpPr/>
          <p:nvPr/>
        </p:nvSpPr>
        <p:spPr>
          <a:xfrm>
            <a:off x="8399562" y="316086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5.2 C</a:t>
            </a:r>
            <a:r>
              <a:rPr lang="it-IT" sz="1000" dirty="0">
                <a:solidFill>
                  <a:schemeClr val="bg1"/>
                </a:solidFill>
              </a:rPr>
              <a:t>IC assistito: fattori da considerare</a:t>
            </a:r>
            <a:endParaRPr lang="en-US" sz="1000" dirty="0">
              <a:solidFill>
                <a:schemeClr val="bg1"/>
              </a:solidFill>
            </a:endParaRPr>
          </a:p>
        </p:txBody>
      </p:sp>
      <p:sp>
        <p:nvSpPr>
          <p:cNvPr id="44" name="TextBox 43">
            <a:extLst>
              <a:ext uri="{FF2B5EF4-FFF2-40B4-BE49-F238E27FC236}">
                <a16:creationId xmlns:a16="http://schemas.microsoft.com/office/drawing/2014/main" id="{9CFB228A-7DC9-35D0-CA4F-AECD78FB9F84}"/>
              </a:ext>
            </a:extLst>
          </p:cNvPr>
          <p:cNvSpPr txBox="1"/>
          <p:nvPr/>
        </p:nvSpPr>
        <p:spPr>
          <a:xfrm>
            <a:off x="8183563" y="3766630"/>
            <a:ext cx="2952749" cy="170151"/>
          </a:xfrm>
          <a:prstGeom prst="rect">
            <a:avLst/>
          </a:prstGeom>
          <a:noFill/>
        </p:spPr>
        <p:txBody>
          <a:bodyPr wrap="square" lIns="0" tIns="0" rIns="0" bIns="0">
            <a:noAutofit/>
          </a:bodyPr>
          <a:lstStyle/>
          <a:p>
            <a:r>
              <a:rPr lang="en-US" sz="1200" b="1" dirty="0">
                <a:solidFill>
                  <a:srgbClr val="000000"/>
                </a:solidFill>
              </a:rPr>
              <a:t>6. </a:t>
            </a:r>
            <a:r>
              <a:rPr lang="en-US" sz="1200" b="1" dirty="0" err="1">
                <a:solidFill>
                  <a:srgbClr val="000000"/>
                </a:solidFill>
              </a:rPr>
              <a:t>Indagine</a:t>
            </a:r>
            <a:r>
              <a:rPr lang="en-US" sz="1200" b="1" dirty="0">
                <a:solidFill>
                  <a:srgbClr val="000000"/>
                </a:solidFill>
              </a:rPr>
              <a:t> </a:t>
            </a:r>
            <a:r>
              <a:rPr lang="en-US" sz="1200" b="1" dirty="0" err="1">
                <a:solidFill>
                  <a:srgbClr val="000000"/>
                </a:solidFill>
              </a:rPr>
              <a:t>avanzata</a:t>
            </a:r>
            <a:endParaRPr lang="en-US" sz="1200" b="1" dirty="0">
              <a:solidFill>
                <a:srgbClr val="000000"/>
              </a:solidFill>
            </a:endParaRPr>
          </a:p>
        </p:txBody>
      </p:sp>
      <p:sp>
        <p:nvSpPr>
          <p:cNvPr id="45" name="Linked button">
            <a:hlinkClick r:id="rId18" action="ppaction://hlinksldjump"/>
            <a:extLst>
              <a:ext uri="{FF2B5EF4-FFF2-40B4-BE49-F238E27FC236}">
                <a16:creationId xmlns:a16="http://schemas.microsoft.com/office/drawing/2014/main" id="{F178F531-4C62-5563-82BC-468B7631ADA4}"/>
              </a:ext>
            </a:extLst>
          </p:cNvPr>
          <p:cNvSpPr/>
          <p:nvPr/>
        </p:nvSpPr>
        <p:spPr>
          <a:xfrm>
            <a:off x="8291562" y="4064957"/>
            <a:ext cx="2736749" cy="288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a:solidFill>
                  <a:schemeClr val="bg1"/>
                </a:solidFill>
              </a:rPr>
              <a:t>6.1 </a:t>
            </a:r>
            <a:r>
              <a:rPr lang="en-US" sz="1000" dirty="0" err="1">
                <a:solidFill>
                  <a:schemeClr val="bg1"/>
                </a:solidFill>
              </a:rPr>
              <a:t>Indagine</a:t>
            </a:r>
            <a:r>
              <a:rPr lang="en-US" sz="1000" dirty="0">
                <a:solidFill>
                  <a:schemeClr val="bg1"/>
                </a:solidFill>
              </a:rPr>
              <a:t> </a:t>
            </a:r>
            <a:r>
              <a:rPr lang="en-US" sz="1000" dirty="0" err="1">
                <a:solidFill>
                  <a:schemeClr val="bg1"/>
                </a:solidFill>
              </a:rPr>
              <a:t>avanzata</a:t>
            </a:r>
            <a:endParaRPr lang="en-US" sz="1000" dirty="0">
              <a:solidFill>
                <a:schemeClr val="bg1"/>
              </a:solidFill>
            </a:endParaRPr>
          </a:p>
        </p:txBody>
      </p:sp>
      <p:pic>
        <p:nvPicPr>
          <p:cNvPr id="2" name="Graphic 7">
            <a:hlinkClick r:id="" action="ppaction://hlinkshowjump?jump=nextslide"/>
            <a:extLst>
              <a:ext uri="{FF2B5EF4-FFF2-40B4-BE49-F238E27FC236}">
                <a16:creationId xmlns:a16="http://schemas.microsoft.com/office/drawing/2014/main" id="{ADAC750C-1FC5-05F3-19AA-D6606DBA4039}"/>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3" name="Graphic 9">
            <a:hlinkClick r:id="" action="ppaction://hlinkshowjump?jump=firstslide"/>
            <a:extLst>
              <a:ext uri="{FF2B5EF4-FFF2-40B4-BE49-F238E27FC236}">
                <a16:creationId xmlns:a16="http://schemas.microsoft.com/office/drawing/2014/main" id="{DC838645-7F32-6462-5EE8-76332F329A2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7E543D4E-7FAF-530F-3AB0-5E0F2DCD7584}"/>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
        <p:nvSpPr>
          <p:cNvPr id="13" name="Linked button">
            <a:hlinkClick r:id="rId21" action="ppaction://hlinksldjump"/>
            <a:extLst>
              <a:ext uri="{FF2B5EF4-FFF2-40B4-BE49-F238E27FC236}">
                <a16:creationId xmlns:a16="http://schemas.microsoft.com/office/drawing/2014/main" id="{2326EF65-9141-0CBD-7D08-2B4586B53D98}"/>
              </a:ext>
            </a:extLst>
          </p:cNvPr>
          <p:cNvSpPr/>
          <p:nvPr/>
        </p:nvSpPr>
        <p:spPr>
          <a:xfrm>
            <a:off x="8399562" y="5150694"/>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err="1">
                <a:solidFill>
                  <a:schemeClr val="tx2"/>
                </a:solidFill>
              </a:rPr>
              <a:t>Sommario</a:t>
            </a:r>
            <a:endParaRPr lang="en-US" sz="1000" dirty="0">
              <a:solidFill>
                <a:schemeClr val="tx2"/>
              </a:solidFill>
            </a:endParaRPr>
          </a:p>
        </p:txBody>
      </p:sp>
      <p:sp>
        <p:nvSpPr>
          <p:cNvPr id="15" name="Linked button">
            <a:hlinkClick r:id="rId22" action="ppaction://hlinksldjump"/>
            <a:extLst>
              <a:ext uri="{FF2B5EF4-FFF2-40B4-BE49-F238E27FC236}">
                <a16:creationId xmlns:a16="http://schemas.microsoft.com/office/drawing/2014/main" id="{25298A7D-2AD8-7258-0383-AA4C57AC92E5}"/>
              </a:ext>
            </a:extLst>
          </p:cNvPr>
          <p:cNvSpPr/>
          <p:nvPr/>
        </p:nvSpPr>
        <p:spPr>
          <a:xfrm>
            <a:off x="8399561" y="5568833"/>
            <a:ext cx="2736751" cy="288000"/>
          </a:xfrm>
          <a:prstGeom prst="roundRect">
            <a:avLst>
              <a:gd name="adj" fmla="val 50000"/>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44000" tIns="0" rIns="144000" bIns="0" rtlCol="0" anchor="ctr"/>
          <a:lstStyle/>
          <a:p>
            <a:r>
              <a:rPr lang="en-US" sz="1000" dirty="0" err="1">
                <a:solidFill>
                  <a:schemeClr val="tx2"/>
                </a:solidFill>
              </a:rPr>
              <a:t>Ulteriori</a:t>
            </a:r>
            <a:r>
              <a:rPr lang="en-US" sz="1000" dirty="0">
                <a:solidFill>
                  <a:schemeClr val="tx2"/>
                </a:solidFill>
              </a:rPr>
              <a:t> </a:t>
            </a:r>
            <a:r>
              <a:rPr lang="en-US" sz="1000" dirty="0" err="1">
                <a:solidFill>
                  <a:schemeClr val="tx2"/>
                </a:solidFill>
              </a:rPr>
              <a:t>letture</a:t>
            </a:r>
            <a:endParaRPr lang="en-US" sz="1000" dirty="0">
              <a:solidFill>
                <a:schemeClr val="tx2"/>
              </a:solidFill>
            </a:endParaRPr>
          </a:p>
        </p:txBody>
      </p:sp>
    </p:spTree>
    <p:extLst>
      <p:ext uri="{BB962C8B-B14F-4D97-AF65-F5344CB8AC3E}">
        <p14:creationId xmlns:p14="http://schemas.microsoft.com/office/powerpoint/2010/main" val="28699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icture Placeholder 1">
            <a:extLst>
              <a:ext uri="{FF2B5EF4-FFF2-40B4-BE49-F238E27FC236}">
                <a16:creationId xmlns:a16="http://schemas.microsoft.com/office/drawing/2014/main" id="{9FE139B7-2466-97F2-9A29-12D545706B91}"/>
              </a:ext>
            </a:extLst>
          </p:cNvPr>
          <p:cNvSpPr txBox="1">
            <a:spLocks/>
          </p:cNvSpPr>
          <p:nvPr/>
        </p:nvSpPr>
        <p:spPr>
          <a:xfrm>
            <a:off x="839788" y="915988"/>
            <a:ext cx="3348037" cy="5284787"/>
          </a:xfrm>
          <a:prstGeom prst="roundRect">
            <a:avLst>
              <a:gd name="adj" fmla="val 5282"/>
            </a:avLst>
          </a:prstGeom>
          <a:solidFill>
            <a:schemeClr val="bg1">
              <a:lumMod val="95000"/>
            </a:schemeClr>
          </a:solidFill>
        </p:spPr>
        <p:txBody>
          <a:bodyPr/>
          <a:lstStyle>
            <a:lvl1pPr marL="228600" indent="-228600" algn="l" defTabSz="914400" rtl="0" eaLnBrk="1" latinLnBrk="0" hangingPunct="1">
              <a:lnSpc>
                <a:spcPct val="90000"/>
              </a:lnSpc>
              <a:spcBef>
                <a:spcPts val="1000"/>
              </a:spcBef>
              <a:buClrTx/>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ClrTx/>
              <a:buFont typeface="Arial" panose="020B0604020202020204" pitchFamily="34" charset="0"/>
              <a:buChar char="•"/>
              <a:defRPr sz="1800" kern="1200">
                <a:solidFill>
                  <a:srgbClr val="000000"/>
                </a:solidFill>
                <a:latin typeface="+mj-lt"/>
                <a:ea typeface="+mn-ea"/>
                <a:cs typeface="+mn-cs"/>
              </a:defRPr>
            </a:lvl2pPr>
            <a:lvl3pPr marL="1143000" indent="-228600" algn="l" defTabSz="914400" rtl="0" eaLnBrk="1" latinLnBrk="0" hangingPunct="1">
              <a:lnSpc>
                <a:spcPct val="90000"/>
              </a:lnSpc>
              <a:spcBef>
                <a:spcPts val="500"/>
              </a:spcBef>
              <a:buClrTx/>
              <a:buFont typeface="Arial" panose="020B0604020202020204" pitchFamily="34" charset="0"/>
              <a:buChar char="•"/>
              <a:defRPr sz="1600" kern="1200">
                <a:solidFill>
                  <a:srgbClr val="000000"/>
                </a:solidFill>
                <a:latin typeface="+mj-lt"/>
                <a:ea typeface="+mn-ea"/>
                <a:cs typeface="+mn-cs"/>
              </a:defRPr>
            </a:lvl3pPr>
            <a:lvl4pPr marL="1600200" indent="-228600" algn="l" defTabSz="914400" rtl="0" eaLnBrk="1" latinLnBrk="0" hangingPunct="1">
              <a:lnSpc>
                <a:spcPct val="90000"/>
              </a:lnSpc>
              <a:spcBef>
                <a:spcPts val="500"/>
              </a:spcBef>
              <a:buClrTx/>
              <a:buFont typeface="Arial" panose="020B0604020202020204" pitchFamily="34" charset="0"/>
              <a:buChar char="•"/>
              <a:defRPr sz="1400" kern="1200">
                <a:solidFill>
                  <a:srgbClr val="000000"/>
                </a:solidFill>
                <a:latin typeface="+mj-lt"/>
                <a:ea typeface="+mn-ea"/>
                <a:cs typeface="+mn-cs"/>
              </a:defRPr>
            </a:lvl4pPr>
            <a:lvl5pPr marL="2057400" indent="-228600" algn="l" defTabSz="914400" rtl="0" eaLnBrk="1" latinLnBrk="0" hangingPunct="1">
              <a:lnSpc>
                <a:spcPct val="90000"/>
              </a:lnSpc>
              <a:spcBef>
                <a:spcPts val="500"/>
              </a:spcBef>
              <a:buClrTx/>
              <a:buFont typeface="Arial" panose="020B0604020202020204" pitchFamily="34" charset="0"/>
              <a:buChar char="•"/>
              <a:defRPr sz="1200" kern="1200">
                <a:solidFill>
                  <a:srgbClr val="0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SE"/>
              <a:t> </a:t>
            </a:r>
          </a:p>
        </p:txBody>
      </p:sp>
      <p:sp>
        <p:nvSpPr>
          <p:cNvPr id="38" name="Title 37">
            <a:extLst>
              <a:ext uri="{FF2B5EF4-FFF2-40B4-BE49-F238E27FC236}">
                <a16:creationId xmlns:a16="http://schemas.microsoft.com/office/drawing/2014/main" id="{564323C8-05B1-BEF8-67C9-CAAC3742BF3F}"/>
              </a:ext>
            </a:extLst>
          </p:cNvPr>
          <p:cNvSpPr>
            <a:spLocks noGrp="1"/>
          </p:cNvSpPr>
          <p:nvPr>
            <p:ph type="title"/>
          </p:nvPr>
        </p:nvSpPr>
        <p:spPr>
          <a:xfrm>
            <a:off x="5016500" y="916343"/>
            <a:ext cx="6337299" cy="1072795"/>
          </a:xfrm>
        </p:spPr>
        <p:txBody>
          <a:bodyPr/>
          <a:lstStyle/>
          <a:p>
            <a:r>
              <a:rPr lang="it-IT" sz="1400" b="1" dirty="0"/>
              <a:t>Prodotto e tecnica di cateterismo</a:t>
            </a:r>
            <a:br>
              <a:rPr lang="en-US" b="1" dirty="0"/>
            </a:br>
            <a:r>
              <a:rPr lang="en-US" b="1" dirty="0"/>
              <a:t>1.1 </a:t>
            </a:r>
            <a:r>
              <a:rPr lang="it-IT" b="1" dirty="0"/>
              <a:t>Scelta del catetere: fattori da considerare</a:t>
            </a:r>
            <a:endParaRPr lang="en-SE" b="1" dirty="0"/>
          </a:p>
        </p:txBody>
      </p:sp>
      <p:sp>
        <p:nvSpPr>
          <p:cNvPr id="3" name="Content Placeholder 2">
            <a:extLst>
              <a:ext uri="{FF2B5EF4-FFF2-40B4-BE49-F238E27FC236}">
                <a16:creationId xmlns:a16="http://schemas.microsoft.com/office/drawing/2014/main" id="{966FB05B-AD78-5064-BB3C-431359F9AED8}"/>
              </a:ext>
            </a:extLst>
          </p:cNvPr>
          <p:cNvSpPr>
            <a:spLocks noGrp="1"/>
          </p:cNvSpPr>
          <p:nvPr>
            <p:ph idx="1"/>
          </p:nvPr>
        </p:nvSpPr>
        <p:spPr/>
        <p:txBody>
          <a:bodyPr vert="horz" wrap="square" lIns="0" tIns="0" rIns="0" bIns="0" rtlCol="0" anchor="t">
            <a:noAutofit/>
          </a:bodyPr>
          <a:lstStyle/>
          <a:p>
            <a:r>
              <a:rPr lang="it-IT" dirty="0"/>
              <a:t>La lunghezza del catetere è corretta?
La vescica è completamente svuotata?
Il diametro (CH) e il tipo di punta sono corretti?
La scelta del catetere è adattata allo stile di vita del paziente (funzione e gestione)?
La frequenza del cateterismo è corretta?
Il volume cateterizzato dell'urina è inferiore a 400 ml?
Esistono evidenze cliniche sulla sicurezza del prodotto (ad es. studi clinici sull'uso a lungo termine)?</a:t>
            </a:r>
            <a:endParaRPr lang="en-US" dirty="0"/>
          </a:p>
        </p:txBody>
      </p:sp>
      <p:sp>
        <p:nvSpPr>
          <p:cNvPr id="39" name="Picture Placeholder 38">
            <a:extLst>
              <a:ext uri="{FF2B5EF4-FFF2-40B4-BE49-F238E27FC236}">
                <a16:creationId xmlns:a16="http://schemas.microsoft.com/office/drawing/2014/main" id="{56EBD0D2-20D0-CCF1-4A2D-BC03BF8D71FB}"/>
              </a:ext>
            </a:extLst>
          </p:cNvPr>
          <p:cNvSpPr>
            <a:spLocks noGrp="1"/>
          </p:cNvSpPr>
          <p:nvPr>
            <p:ph type="pic" sz="quarter" idx="10"/>
          </p:nvPr>
        </p:nvSpPr>
        <p:spPr/>
        <p:txBody>
          <a:bodyPr/>
          <a:lstStyle/>
          <a:p>
            <a:r>
              <a:rPr lang="en-SE"/>
              <a:t> </a:t>
            </a:r>
          </a:p>
        </p:txBody>
      </p:sp>
      <p:sp>
        <p:nvSpPr>
          <p:cNvPr id="6" name="Linked button">
            <a:hlinkClick r:id="rId3"/>
            <a:extLst>
              <a:ext uri="{FF2B5EF4-FFF2-40B4-BE49-F238E27FC236}">
                <a16:creationId xmlns:a16="http://schemas.microsoft.com/office/drawing/2014/main" id="{1AE488B0-903E-CCF2-C939-81EFDEB3DB29}"/>
              </a:ext>
            </a:extLst>
          </p:cNvPr>
          <p:cNvSpPr/>
          <p:nvPr/>
        </p:nvSpPr>
        <p:spPr>
          <a:xfrm>
            <a:off x="1481797" y="5492822"/>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Per approfondire </a:t>
            </a:r>
          </a:p>
        </p:txBody>
      </p:sp>
      <p:pic>
        <p:nvPicPr>
          <p:cNvPr id="21" name="Graphic 20">
            <a:extLst>
              <a:ext uri="{FF2B5EF4-FFF2-40B4-BE49-F238E27FC236}">
                <a16:creationId xmlns:a16="http://schemas.microsoft.com/office/drawing/2014/main" id="{554EC3D6-EE2B-CF5C-4640-4664BFF14D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60868" y="5574844"/>
            <a:ext cx="203521" cy="203521"/>
          </a:xfrm>
          <a:prstGeom prst="rect">
            <a:avLst/>
          </a:prstGeom>
        </p:spPr>
      </p:pic>
      <p:pic>
        <p:nvPicPr>
          <p:cNvPr id="2" name="Graphic 7">
            <a:hlinkClick r:id="" action="ppaction://hlinkshowjump?jump=nextslide"/>
            <a:extLst>
              <a:ext uri="{FF2B5EF4-FFF2-40B4-BE49-F238E27FC236}">
                <a16:creationId xmlns:a16="http://schemas.microsoft.com/office/drawing/2014/main" id="{E6495CC3-D353-214B-602C-6B72A0C4C87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7" action="ppaction://hlinksldjump"/>
            <a:extLst>
              <a:ext uri="{FF2B5EF4-FFF2-40B4-BE49-F238E27FC236}">
                <a16:creationId xmlns:a16="http://schemas.microsoft.com/office/drawing/2014/main" id="{54847B85-96BC-8191-5CE6-267D28C26A1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4A53646B-0001-CF66-D807-AC8172BB5CC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10" name="Immagine 9">
            <a:extLst>
              <a:ext uri="{FF2B5EF4-FFF2-40B4-BE49-F238E27FC236}">
                <a16:creationId xmlns:a16="http://schemas.microsoft.com/office/drawing/2014/main" id="{0352282B-4C41-7F8A-A814-01D0A4CCB563}"/>
              </a:ext>
            </a:extLst>
          </p:cNvPr>
          <p:cNvPicPr>
            <a:picLocks noChangeAspect="1"/>
          </p:cNvPicPr>
          <p:nvPr/>
        </p:nvPicPr>
        <p:blipFill>
          <a:blip r:embed="rId9"/>
          <a:stretch>
            <a:fillRect/>
          </a:stretch>
        </p:blipFill>
        <p:spPr>
          <a:xfrm>
            <a:off x="1094873" y="1151249"/>
            <a:ext cx="2645950" cy="3993620"/>
          </a:xfrm>
          <a:prstGeom prst="rect">
            <a:avLst/>
          </a:prstGeom>
        </p:spPr>
      </p:pic>
    </p:spTree>
    <p:extLst>
      <p:ext uri="{BB962C8B-B14F-4D97-AF65-F5344CB8AC3E}">
        <p14:creationId xmlns:p14="http://schemas.microsoft.com/office/powerpoint/2010/main" val="853529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085D886-0E11-A402-5E8D-D2643F8D3721}"/>
              </a:ext>
            </a:extLst>
          </p:cNvPr>
          <p:cNvSpPr>
            <a:spLocks noGrp="1"/>
          </p:cNvSpPr>
          <p:nvPr>
            <p:ph type="title"/>
          </p:nvPr>
        </p:nvSpPr>
        <p:spPr>
          <a:xfrm>
            <a:off x="5016500" y="915988"/>
            <a:ext cx="6337299" cy="1073150"/>
          </a:xfrm>
        </p:spPr>
        <p:txBody>
          <a:bodyPr anchor="b" anchorCtr="0">
            <a:noAutofit/>
          </a:bodyPr>
          <a:lstStyle/>
          <a:p>
            <a:pPr>
              <a:lnSpc>
                <a:spcPts val="3300"/>
              </a:lnSpc>
            </a:pPr>
            <a:r>
              <a:rPr lang="it-IT" sz="1400" b="1" dirty="0"/>
              <a:t>Prodotto e tecnica di cateterismo</a:t>
            </a:r>
            <a:br>
              <a:rPr lang="en-US" sz="3200" b="1" dirty="0"/>
            </a:br>
            <a:r>
              <a:rPr lang="en-US" sz="3200" b="1" dirty="0"/>
              <a:t>1.2 </a:t>
            </a:r>
            <a:r>
              <a:rPr lang="it-IT" b="1" dirty="0"/>
              <a:t>Scelta del catetere</a:t>
            </a:r>
            <a:br>
              <a:rPr lang="it-IT" b="1" dirty="0"/>
            </a:br>
            <a:r>
              <a:rPr lang="it-IT" b="1" dirty="0"/>
              <a:t>– elementi da considerare, continua</a:t>
            </a:r>
            <a:endParaRPr lang="en-US" sz="1400" b="1" dirty="0">
              <a:solidFill>
                <a:schemeClr val="accent3"/>
              </a:solidFill>
            </a:endParaRPr>
          </a:p>
        </p:txBody>
      </p:sp>
      <p:sp>
        <p:nvSpPr>
          <p:cNvPr id="3" name="Content Placeholder 2">
            <a:extLst>
              <a:ext uri="{FF2B5EF4-FFF2-40B4-BE49-F238E27FC236}">
                <a16:creationId xmlns:a16="http://schemas.microsoft.com/office/drawing/2014/main" id="{57696E30-9992-F04C-5DA8-EF1FCCC82054}"/>
              </a:ext>
            </a:extLst>
          </p:cNvPr>
          <p:cNvSpPr>
            <a:spLocks noGrp="1"/>
          </p:cNvSpPr>
          <p:nvPr>
            <p:ph idx="1"/>
          </p:nvPr>
        </p:nvSpPr>
        <p:spPr/>
        <p:txBody>
          <a:bodyPr>
            <a:noAutofit/>
          </a:bodyPr>
          <a:lstStyle/>
          <a:p>
            <a:pPr>
              <a:spcAft>
                <a:spcPts val="400"/>
              </a:spcAft>
            </a:pPr>
            <a:r>
              <a:rPr lang="it-IT" dirty="0"/>
              <a:t>Il prodotto viene utilizzato secondo le </a:t>
            </a:r>
            <a:r>
              <a:rPr lang="it-IT" b="1" dirty="0"/>
              <a:t>istruzioni fornite</a:t>
            </a:r>
            <a:r>
              <a:rPr lang="it-IT" dirty="0"/>
              <a:t>?
Il paziente ha bisogno di un altro </a:t>
            </a:r>
            <a:r>
              <a:rPr lang="it-IT" b="1" dirty="0"/>
              <a:t>tipo di catetere</a:t>
            </a:r>
            <a:r>
              <a:rPr lang="it-IT" dirty="0"/>
              <a:t>?
Il catetere viene </a:t>
            </a:r>
            <a:r>
              <a:rPr lang="it-IT" b="1" dirty="0"/>
              <a:t>mantenuto pulito </a:t>
            </a:r>
            <a:r>
              <a:rPr lang="it-IT" dirty="0"/>
              <a:t>prima e durante l'inserimento?
È stato utilizzato un catetere </a:t>
            </a:r>
            <a:r>
              <a:rPr lang="it-IT" b="1" dirty="0"/>
              <a:t>idrofilo</a:t>
            </a:r>
            <a:r>
              <a:rPr lang="it-IT" dirty="0"/>
              <a:t> o non idrofilo</a:t>
            </a:r>
            <a:r>
              <a:rPr lang="en" sz="2000" dirty="0"/>
              <a:t>? </a:t>
            </a:r>
          </a:p>
          <a:p>
            <a:pPr marL="0" indent="0">
              <a:buNone/>
            </a:pPr>
            <a:endParaRPr lang="sv-SE" dirty="0"/>
          </a:p>
        </p:txBody>
      </p:sp>
      <p:sp>
        <p:nvSpPr>
          <p:cNvPr id="2" name="Picture Placeholder 1">
            <a:extLst>
              <a:ext uri="{FF2B5EF4-FFF2-40B4-BE49-F238E27FC236}">
                <a16:creationId xmlns:a16="http://schemas.microsoft.com/office/drawing/2014/main" id="{CA6B50BD-6FF4-972C-F815-C074354D55FA}"/>
              </a:ext>
            </a:extLst>
          </p:cNvPr>
          <p:cNvSpPr>
            <a:spLocks noGrp="1"/>
          </p:cNvSpPr>
          <p:nvPr>
            <p:ph type="pic" sz="quarter" idx="10"/>
          </p:nvPr>
        </p:nvSpPr>
        <p:spPr>
          <a:solidFill>
            <a:schemeClr val="bg1">
              <a:lumMod val="95000"/>
            </a:schemeClr>
          </a:solidFill>
        </p:spPr>
        <p:txBody>
          <a:bodyPr/>
          <a:lstStyle/>
          <a:p>
            <a:r>
              <a:rPr lang="en-SE"/>
              <a:t> </a:t>
            </a:r>
          </a:p>
        </p:txBody>
      </p:sp>
      <p:sp>
        <p:nvSpPr>
          <p:cNvPr id="4" name="Linked button">
            <a:hlinkClick r:id="rId3"/>
            <a:extLst>
              <a:ext uri="{FF2B5EF4-FFF2-40B4-BE49-F238E27FC236}">
                <a16:creationId xmlns:a16="http://schemas.microsoft.com/office/drawing/2014/main" id="{18822D15-EBBF-9C55-6F15-F289889EDE3A}"/>
              </a:ext>
            </a:extLst>
          </p:cNvPr>
          <p:cNvSpPr/>
          <p:nvPr/>
        </p:nvSpPr>
        <p:spPr>
          <a:xfrm>
            <a:off x="1491111" y="5489611"/>
            <a:ext cx="200587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Per approfondire </a:t>
            </a:r>
          </a:p>
        </p:txBody>
      </p:sp>
      <p:sp>
        <p:nvSpPr>
          <p:cNvPr id="11" name="TextBox 10">
            <a:extLst>
              <a:ext uri="{FF2B5EF4-FFF2-40B4-BE49-F238E27FC236}">
                <a16:creationId xmlns:a16="http://schemas.microsoft.com/office/drawing/2014/main" id="{A95C965C-6909-93DA-7672-7A660BF1006D}"/>
              </a:ext>
            </a:extLst>
          </p:cNvPr>
          <p:cNvSpPr txBox="1"/>
          <p:nvPr/>
        </p:nvSpPr>
        <p:spPr>
          <a:xfrm>
            <a:off x="5016500" y="4515071"/>
            <a:ext cx="5384888" cy="430887"/>
          </a:xfrm>
          <a:prstGeom prst="rect">
            <a:avLst/>
          </a:prstGeom>
          <a:noFill/>
        </p:spPr>
        <p:txBody>
          <a:bodyPr wrap="square" lIns="0" tIns="0" rIns="0" bIns="0">
            <a:spAutoFit/>
          </a:bodyPr>
          <a:lstStyle/>
          <a:p>
            <a:r>
              <a:rPr lang="it-IT" sz="1400" i="1" dirty="0">
                <a:solidFill>
                  <a:schemeClr val="bg1">
                    <a:lumMod val="50000"/>
                  </a:schemeClr>
                </a:solidFill>
              </a:rPr>
              <a:t>Ci sono forti evidenze che dimostrano che i cateteri idrofili sono associati a meno complicanze rispetto a quelli non idrofili.</a:t>
            </a:r>
            <a:endParaRPr lang="en" sz="1400" i="1" dirty="0">
              <a:solidFill>
                <a:schemeClr val="bg1">
                  <a:lumMod val="50000"/>
                </a:schemeClr>
              </a:solidFill>
            </a:endParaRPr>
          </a:p>
        </p:txBody>
      </p:sp>
      <p:pic>
        <p:nvPicPr>
          <p:cNvPr id="8" name="Graphic 7">
            <a:extLst>
              <a:ext uri="{FF2B5EF4-FFF2-40B4-BE49-F238E27FC236}">
                <a16:creationId xmlns:a16="http://schemas.microsoft.com/office/drawing/2014/main" id="{0FCD5052-1958-61C6-90DB-3E2B662A35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8863" y="5554614"/>
            <a:ext cx="203521" cy="203521"/>
          </a:xfrm>
          <a:prstGeom prst="rect">
            <a:avLst/>
          </a:prstGeom>
        </p:spPr>
      </p:pic>
      <p:pic>
        <p:nvPicPr>
          <p:cNvPr id="6" name="Graphic 7">
            <a:hlinkClick r:id="" action="ppaction://hlinkshowjump?jump=nextslide"/>
            <a:extLst>
              <a:ext uri="{FF2B5EF4-FFF2-40B4-BE49-F238E27FC236}">
                <a16:creationId xmlns:a16="http://schemas.microsoft.com/office/drawing/2014/main" id="{4E88C51B-2258-53BE-2A01-67A9E6EADF2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2" name="Graphic 9">
            <a:hlinkClick r:id="rId7" action="ppaction://hlinksldjump"/>
            <a:extLst>
              <a:ext uri="{FF2B5EF4-FFF2-40B4-BE49-F238E27FC236}">
                <a16:creationId xmlns:a16="http://schemas.microsoft.com/office/drawing/2014/main" id="{D7C1585C-9069-398C-AF33-529E9EC8FA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7B0CD40C-FE30-9DC9-8AFB-A3E25AF665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7" name="Immagine 6">
            <a:extLst>
              <a:ext uri="{FF2B5EF4-FFF2-40B4-BE49-F238E27FC236}">
                <a16:creationId xmlns:a16="http://schemas.microsoft.com/office/drawing/2014/main" id="{203F87DD-11A4-4A21-F9DC-BA31FAC57767}"/>
              </a:ext>
            </a:extLst>
          </p:cNvPr>
          <p:cNvPicPr>
            <a:picLocks noChangeAspect="1"/>
          </p:cNvPicPr>
          <p:nvPr/>
        </p:nvPicPr>
        <p:blipFill>
          <a:blip r:embed="rId9"/>
          <a:stretch>
            <a:fillRect/>
          </a:stretch>
        </p:blipFill>
        <p:spPr>
          <a:xfrm>
            <a:off x="1239252" y="1099865"/>
            <a:ext cx="2485051" cy="4252042"/>
          </a:xfrm>
          <a:prstGeom prst="rect">
            <a:avLst/>
          </a:prstGeom>
        </p:spPr>
      </p:pic>
    </p:spTree>
    <p:extLst>
      <p:ext uri="{BB962C8B-B14F-4D97-AF65-F5344CB8AC3E}">
        <p14:creationId xmlns:p14="http://schemas.microsoft.com/office/powerpoint/2010/main" val="223423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838EF0F-62C5-A463-4D06-13356158929D}"/>
              </a:ext>
            </a:extLst>
          </p:cNvPr>
          <p:cNvSpPr>
            <a:spLocks noGrp="1"/>
          </p:cNvSpPr>
          <p:nvPr>
            <p:ph type="title"/>
          </p:nvPr>
        </p:nvSpPr>
        <p:spPr>
          <a:xfrm>
            <a:off x="5016500" y="908050"/>
            <a:ext cx="6337299" cy="1081088"/>
          </a:xfrm>
        </p:spPr>
        <p:txBody>
          <a:bodyPr anchor="b" anchorCtr="0">
            <a:noAutofit/>
          </a:bodyPr>
          <a:lstStyle/>
          <a:p>
            <a:pPr>
              <a:lnSpc>
                <a:spcPts val="3300"/>
              </a:lnSpc>
            </a:pPr>
            <a:r>
              <a:rPr lang="it-IT" sz="1400" b="1" dirty="0"/>
              <a:t>Prodotto e tecnica di cateterismo</a:t>
            </a:r>
            <a:br>
              <a:rPr lang="en-US" sz="3200" b="1" dirty="0"/>
            </a:br>
            <a:r>
              <a:rPr lang="en-US" sz="3200" b="1" dirty="0"/>
              <a:t>1.3 </a:t>
            </a:r>
            <a:r>
              <a:rPr lang="it-IT" b="1" dirty="0"/>
              <a:t>Tecnologia no touch: fattori da considerare</a:t>
            </a:r>
            <a:endParaRPr lang="en-US" sz="3200" b="1" dirty="0"/>
          </a:p>
        </p:txBody>
      </p:sp>
      <p:sp>
        <p:nvSpPr>
          <p:cNvPr id="3" name="Content Placeholder 2">
            <a:extLst>
              <a:ext uri="{FF2B5EF4-FFF2-40B4-BE49-F238E27FC236}">
                <a16:creationId xmlns:a16="http://schemas.microsoft.com/office/drawing/2014/main" id="{96796109-87FA-8C52-A521-ED1DE088007D}"/>
              </a:ext>
            </a:extLst>
          </p:cNvPr>
          <p:cNvSpPr>
            <a:spLocks noGrp="1"/>
          </p:cNvSpPr>
          <p:nvPr>
            <p:ph idx="1"/>
          </p:nvPr>
        </p:nvSpPr>
        <p:spPr>
          <a:xfrm>
            <a:off x="5016500" y="2276474"/>
            <a:ext cx="6337298" cy="2344231"/>
          </a:xfrm>
        </p:spPr>
        <p:txBody>
          <a:bodyPr wrap="square">
            <a:spAutoFit/>
          </a:bodyPr>
          <a:lstStyle/>
          <a:p>
            <a:r>
              <a:rPr lang="it-IT" dirty="0"/>
              <a:t>Il prodotto permette la tecnologia no-touch?</a:t>
            </a:r>
            <a:br>
              <a:rPr lang="it-IT" dirty="0"/>
            </a:br>
            <a:r>
              <a:rPr lang="it-IT" i="1" dirty="0"/>
              <a:t>Ciò significa che il catetere ha un'impugnatura facile che aiuta l’utilizzatore a tenere il catetere senza doverlo toccare.</a:t>
            </a:r>
            <a:r>
              <a:rPr lang="it-IT" dirty="0"/>
              <a:t>
Per i pazienti e gli operatori sanitari in ambito comunitario, il CIC pulito/no touch piuttosto che asettico è considerato una procedura sicura ed efficace senza aumento del rischio di infezione delle vie urinarie sintomatiche.</a:t>
            </a:r>
            <a:endParaRPr lang="en-US" sz="2000" dirty="0"/>
          </a:p>
        </p:txBody>
      </p:sp>
      <p:sp>
        <p:nvSpPr>
          <p:cNvPr id="2" name="Picture Placeholder 1">
            <a:extLst>
              <a:ext uri="{FF2B5EF4-FFF2-40B4-BE49-F238E27FC236}">
                <a16:creationId xmlns:a16="http://schemas.microsoft.com/office/drawing/2014/main" id="{DF0A39D6-EC9B-2FFC-80F1-A41C898C2AF4}"/>
              </a:ext>
            </a:extLst>
          </p:cNvPr>
          <p:cNvSpPr>
            <a:spLocks noGrp="1"/>
          </p:cNvSpPr>
          <p:nvPr>
            <p:ph type="pic" sz="quarter" idx="10"/>
          </p:nvPr>
        </p:nvSpPr>
        <p:spPr>
          <a:solidFill>
            <a:schemeClr val="bg1">
              <a:lumMod val="95000"/>
            </a:schemeClr>
          </a:solidFill>
        </p:spPr>
        <p:txBody>
          <a:bodyPr/>
          <a:lstStyle/>
          <a:p>
            <a:r>
              <a:rPr lang="en-SE"/>
              <a:t> </a:t>
            </a:r>
          </a:p>
        </p:txBody>
      </p:sp>
      <p:sp>
        <p:nvSpPr>
          <p:cNvPr id="15" name="Linked button">
            <a:hlinkClick r:id="rId3"/>
            <a:extLst>
              <a:ext uri="{FF2B5EF4-FFF2-40B4-BE49-F238E27FC236}">
                <a16:creationId xmlns:a16="http://schemas.microsoft.com/office/drawing/2014/main" id="{56EFCC4E-5A8A-5693-D535-AABBE24A163F}"/>
              </a:ext>
            </a:extLst>
          </p:cNvPr>
          <p:cNvSpPr/>
          <p:nvPr/>
        </p:nvSpPr>
        <p:spPr>
          <a:xfrm>
            <a:off x="1501780" y="548542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sv-SE" sz="1400" dirty="0"/>
              <a:t>Per approfondire</a:t>
            </a:r>
          </a:p>
        </p:txBody>
      </p:sp>
      <p:pic>
        <p:nvPicPr>
          <p:cNvPr id="6" name="Graphic 5">
            <a:extLst>
              <a:ext uri="{FF2B5EF4-FFF2-40B4-BE49-F238E27FC236}">
                <a16:creationId xmlns:a16="http://schemas.microsoft.com/office/drawing/2014/main" id="{61088B71-D072-94AA-DC26-E7005C79F8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9532" y="5564375"/>
            <a:ext cx="203521" cy="203521"/>
          </a:xfrm>
          <a:prstGeom prst="rect">
            <a:avLst/>
          </a:prstGeom>
        </p:spPr>
      </p:pic>
      <p:sp>
        <p:nvSpPr>
          <p:cNvPr id="23" name="TextBox 22">
            <a:extLst>
              <a:ext uri="{FF2B5EF4-FFF2-40B4-BE49-F238E27FC236}">
                <a16:creationId xmlns:a16="http://schemas.microsoft.com/office/drawing/2014/main" id="{7236E804-ADAA-9412-1A30-AB4E89036326}"/>
              </a:ext>
            </a:extLst>
          </p:cNvPr>
          <p:cNvSpPr txBox="1"/>
          <p:nvPr/>
        </p:nvSpPr>
        <p:spPr>
          <a:xfrm>
            <a:off x="5016500" y="4870795"/>
            <a:ext cx="2645941" cy="276999"/>
          </a:xfrm>
          <a:prstGeom prst="rect">
            <a:avLst/>
          </a:prstGeom>
          <a:noFill/>
        </p:spPr>
        <p:txBody>
          <a:bodyPr wrap="square" lIns="0" tIns="0" rIns="0" bIns="0" rtlCol="0">
            <a:noAutofit/>
          </a:bodyPr>
          <a:lstStyle/>
          <a:p>
            <a:r>
              <a:rPr lang="en-SE" sz="1400" i="1" dirty="0">
                <a:solidFill>
                  <a:schemeClr val="bg1">
                    <a:lumMod val="50000"/>
                  </a:schemeClr>
                </a:solidFill>
              </a:rPr>
              <a:t>(</a:t>
            </a:r>
            <a:r>
              <a:rPr lang="it-IT" sz="1400" i="1" dirty="0">
                <a:solidFill>
                  <a:schemeClr val="bg1">
                    <a:lumMod val="50000"/>
                  </a:schemeClr>
                </a:solidFill>
              </a:rPr>
              <a:t>Linee guida EAUN IC 2024</a:t>
            </a:r>
            <a:r>
              <a:rPr lang="en" sz="1400" i="1" dirty="0">
                <a:solidFill>
                  <a:schemeClr val="bg1">
                    <a:lumMod val="50000"/>
                  </a:schemeClr>
                </a:solidFill>
              </a:rPr>
              <a:t>)</a:t>
            </a:r>
          </a:p>
        </p:txBody>
      </p:sp>
      <p:pic>
        <p:nvPicPr>
          <p:cNvPr id="4" name="Graphic 7">
            <a:hlinkClick r:id="" action="ppaction://hlinkshowjump?jump=nextslide"/>
            <a:extLst>
              <a:ext uri="{FF2B5EF4-FFF2-40B4-BE49-F238E27FC236}">
                <a16:creationId xmlns:a16="http://schemas.microsoft.com/office/drawing/2014/main" id="{C9FA8278-04BD-6CA9-D8FF-7E9468F6B1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8A967321-40F5-95E9-47FF-A668D32912E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6" name="Graphic 6">
            <a:hlinkClick r:id="" action="ppaction://hlinkshowjump?jump=previousslide"/>
            <a:extLst>
              <a:ext uri="{FF2B5EF4-FFF2-40B4-BE49-F238E27FC236}">
                <a16:creationId xmlns:a16="http://schemas.microsoft.com/office/drawing/2014/main" id="{9AB0B8BB-FAE2-240C-991B-CE71B0A45B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8" name="Immagine 7">
            <a:extLst>
              <a:ext uri="{FF2B5EF4-FFF2-40B4-BE49-F238E27FC236}">
                <a16:creationId xmlns:a16="http://schemas.microsoft.com/office/drawing/2014/main" id="{BB58E236-6EFB-AAF1-E2E6-12EEB491335F}"/>
              </a:ext>
            </a:extLst>
          </p:cNvPr>
          <p:cNvPicPr>
            <a:picLocks noChangeAspect="1"/>
          </p:cNvPicPr>
          <p:nvPr/>
        </p:nvPicPr>
        <p:blipFill rotWithShape="1">
          <a:blip r:embed="rId9"/>
          <a:srcRect l="3672" t="2721" r="7350" b="3549"/>
          <a:stretch/>
        </p:blipFill>
        <p:spPr>
          <a:xfrm>
            <a:off x="1327423" y="1470799"/>
            <a:ext cx="2411345" cy="3399996"/>
          </a:xfrm>
          <a:prstGeom prst="rect">
            <a:avLst/>
          </a:prstGeom>
        </p:spPr>
      </p:pic>
    </p:spTree>
    <p:extLst>
      <p:ext uri="{BB962C8B-B14F-4D97-AF65-F5344CB8AC3E}">
        <p14:creationId xmlns:p14="http://schemas.microsoft.com/office/powerpoint/2010/main" val="247573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853C-94FF-3958-B083-CE9D0C1872EE}"/>
              </a:ext>
            </a:extLst>
          </p:cNvPr>
          <p:cNvSpPr txBox="1">
            <a:spLocks noGrp="1"/>
          </p:cNvSpPr>
          <p:nvPr>
            <p:ph type="title"/>
          </p:nvPr>
        </p:nvSpPr>
        <p:spPr/>
        <p:txBody>
          <a:bodyPr>
            <a:noAutofit/>
          </a:bodyPr>
          <a:lstStyle/>
          <a:p>
            <a:pPr lvl="0"/>
            <a:r>
              <a:rPr lang="it-IT" sz="1400" b="1" dirty="0"/>
              <a:t>Prodotto e tecnica di cateterismo</a:t>
            </a:r>
            <a:br>
              <a:rPr lang="it-IT" sz="1400" b="1" dirty="0"/>
            </a:br>
            <a:r>
              <a:rPr lang="en-US" sz="3200" b="1" dirty="0"/>
              <a:t>1.4 </a:t>
            </a:r>
            <a:r>
              <a:rPr lang="it-IT" b="1" dirty="0"/>
              <a:t>Igiene – fattori da considerare</a:t>
            </a:r>
            <a:endParaRPr lang="en" b="1" dirty="0"/>
          </a:p>
        </p:txBody>
      </p:sp>
      <p:sp>
        <p:nvSpPr>
          <p:cNvPr id="3" name="Content Placeholder 2">
            <a:extLst>
              <a:ext uri="{FF2B5EF4-FFF2-40B4-BE49-F238E27FC236}">
                <a16:creationId xmlns:a16="http://schemas.microsoft.com/office/drawing/2014/main" id="{108B2A2B-0ECF-5682-3A76-654279C7522E}"/>
              </a:ext>
            </a:extLst>
          </p:cNvPr>
          <p:cNvSpPr txBox="1">
            <a:spLocks noGrp="1"/>
          </p:cNvSpPr>
          <p:nvPr>
            <p:ph idx="1"/>
          </p:nvPr>
        </p:nvSpPr>
        <p:spPr>
          <a:xfrm>
            <a:off x="839787" y="2276474"/>
            <a:ext cx="5933991" cy="3924301"/>
          </a:xfrm>
        </p:spPr>
        <p:txBody>
          <a:bodyPr>
            <a:noAutofit/>
          </a:bodyPr>
          <a:lstStyle/>
          <a:p>
            <a:pPr lvl="0">
              <a:lnSpc>
                <a:spcPct val="100000"/>
              </a:lnSpc>
            </a:pPr>
            <a:r>
              <a:rPr lang="it-IT" b="1" dirty="0"/>
              <a:t>Lavare le mani </a:t>
            </a:r>
            <a:r>
              <a:rPr lang="it-IT" dirty="0"/>
              <a:t>prima e dopo il CIC</a:t>
            </a:r>
          </a:p>
          <a:p>
            <a:pPr lvl="0">
              <a:lnSpc>
                <a:spcPct val="100000"/>
              </a:lnSpc>
            </a:pPr>
            <a:r>
              <a:rPr lang="it-IT" b="1" dirty="0"/>
              <a:t>Igiene genitale </a:t>
            </a:r>
            <a:r>
              <a:rPr lang="it-IT" dirty="0"/>
              <a:t>con acqua e sapone 1 volta al giorno o quando necessario</a:t>
            </a:r>
            <a:endParaRPr lang="en" dirty="0"/>
          </a:p>
          <a:p>
            <a:pPr lvl="1">
              <a:lnSpc>
                <a:spcPct val="100000"/>
              </a:lnSpc>
            </a:pPr>
            <a:r>
              <a:rPr lang="it-IT" dirty="0"/>
              <a:t>Non utilizzare sapone antibatterico
Donna: lavare dalla parte anteriore a quella posteriore
Uomini: tirare indietro il prepuzio</a:t>
            </a:r>
            <a:endParaRPr lang="en" dirty="0"/>
          </a:p>
        </p:txBody>
      </p:sp>
      <p:pic>
        <p:nvPicPr>
          <p:cNvPr id="12" name="Picture Placeholder 11" descr="A person washing their hands&#10;&#10;Description automatically generated">
            <a:extLst>
              <a:ext uri="{FF2B5EF4-FFF2-40B4-BE49-F238E27FC236}">
                <a16:creationId xmlns:a16="http://schemas.microsoft.com/office/drawing/2014/main" id="{8CC27080-40AE-17DE-23C0-292812FC4BB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6717" t="21794" r="9269" b="1963"/>
          <a:stretch/>
        </p:blipFill>
        <p:spPr>
          <a:xfrm>
            <a:off x="7180036" y="2269921"/>
            <a:ext cx="4172177" cy="3930854"/>
          </a:xfrm>
          <a:solidFill>
            <a:schemeClr val="bg1"/>
          </a:solidFill>
        </p:spPr>
      </p:pic>
      <p:pic>
        <p:nvPicPr>
          <p:cNvPr id="4" name="Graphic 7">
            <a:hlinkClick r:id="" action="ppaction://hlinkshowjump?jump=nextslide"/>
            <a:extLst>
              <a:ext uri="{FF2B5EF4-FFF2-40B4-BE49-F238E27FC236}">
                <a16:creationId xmlns:a16="http://schemas.microsoft.com/office/drawing/2014/main" id="{BF76B9AB-0173-BFE4-9517-5F13D1C52F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5" action="ppaction://hlinksldjump"/>
            <a:extLst>
              <a:ext uri="{FF2B5EF4-FFF2-40B4-BE49-F238E27FC236}">
                <a16:creationId xmlns:a16="http://schemas.microsoft.com/office/drawing/2014/main" id="{11611624-9CAD-BE1E-97CF-975AC1B7D36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E3E73B89-D0E1-13F0-4556-5B13A6CF7A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980864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CB72B-7DC4-F3E1-E2D2-25099DB8458A}"/>
              </a:ext>
            </a:extLst>
          </p:cNvPr>
          <p:cNvSpPr txBox="1">
            <a:spLocks noGrp="1"/>
          </p:cNvSpPr>
          <p:nvPr>
            <p:ph type="title"/>
          </p:nvPr>
        </p:nvSpPr>
        <p:spPr>
          <a:xfrm>
            <a:off x="838200" y="908050"/>
            <a:ext cx="10515600" cy="1081088"/>
          </a:xfrm>
        </p:spPr>
        <p:txBody>
          <a:bodyPr>
            <a:noAutofit/>
          </a:bodyPr>
          <a:lstStyle/>
          <a:p>
            <a:pPr lvl="0">
              <a:lnSpc>
                <a:spcPts val="3300"/>
              </a:lnSpc>
            </a:pPr>
            <a:r>
              <a:rPr lang="it-IT" sz="1400" b="1" dirty="0"/>
              <a:t>Prodotto e tecnica di cateterismo</a:t>
            </a:r>
            <a:br>
              <a:rPr lang="en-US" sz="3200" b="1" dirty="0"/>
            </a:br>
            <a:r>
              <a:rPr lang="en-US" sz="3200" b="1" dirty="0"/>
              <a:t>1.5 </a:t>
            </a:r>
            <a:r>
              <a:rPr lang="it-IT" b="1" dirty="0"/>
              <a:t>Svuotamento incompleto della vescica: fattori da considerare</a:t>
            </a:r>
            <a:endParaRPr lang="en" sz="3200" b="1" dirty="0"/>
          </a:p>
        </p:txBody>
      </p:sp>
      <p:sp>
        <p:nvSpPr>
          <p:cNvPr id="3" name="Content Placeholder 4">
            <a:extLst>
              <a:ext uri="{FF2B5EF4-FFF2-40B4-BE49-F238E27FC236}">
                <a16:creationId xmlns:a16="http://schemas.microsoft.com/office/drawing/2014/main" id="{3732FC78-7C8C-D11D-8550-531FDAF01815}"/>
              </a:ext>
            </a:extLst>
          </p:cNvPr>
          <p:cNvSpPr txBox="1">
            <a:spLocks noGrp="1"/>
          </p:cNvSpPr>
          <p:nvPr>
            <p:ph idx="1"/>
          </p:nvPr>
        </p:nvSpPr>
        <p:spPr>
          <a:xfrm>
            <a:off x="838199" y="2276474"/>
            <a:ext cx="10830173" cy="3101641"/>
          </a:xfrm>
        </p:spPr>
        <p:txBody>
          <a:bodyPr>
            <a:noAutofit/>
          </a:bodyPr>
          <a:lstStyle/>
          <a:p>
            <a:pPr>
              <a:lnSpc>
                <a:spcPct val="100000"/>
              </a:lnSpc>
              <a:spcAft>
                <a:spcPts val="400"/>
              </a:spcAft>
            </a:pPr>
            <a:r>
              <a:rPr lang="it-IT" b="1" dirty="0"/>
              <a:t>Tecnica di cateterismo </a:t>
            </a:r>
            <a:r>
              <a:rPr lang="it-IT" dirty="0"/>
              <a:t>come estrarre lentamente il catetere, </a:t>
            </a:r>
            <a:r>
              <a:rPr lang="it-IT" dirty="0" err="1"/>
              <a:t>ecc</a:t>
            </a:r>
            <a:endParaRPr lang="it-IT" dirty="0"/>
          </a:p>
          <a:p>
            <a:pPr>
              <a:lnSpc>
                <a:spcPct val="100000"/>
              </a:lnSpc>
              <a:spcAft>
                <a:spcPts val="400"/>
              </a:spcAft>
            </a:pPr>
            <a:r>
              <a:rPr lang="it-IT" dirty="0"/>
              <a:t>Necessità di un catetere </a:t>
            </a:r>
            <a:r>
              <a:rPr lang="it-IT" b="1" dirty="0"/>
              <a:t>più lungo</a:t>
            </a:r>
          </a:p>
          <a:p>
            <a:pPr>
              <a:lnSpc>
                <a:spcPct val="100000"/>
              </a:lnSpc>
              <a:spcAft>
                <a:spcPts val="400"/>
              </a:spcAft>
            </a:pPr>
            <a:r>
              <a:rPr lang="en" sz="2000" dirty="0"/>
              <a:t>Aumento di </a:t>
            </a:r>
            <a:r>
              <a:rPr lang="en-US" sz="2000" b="1" dirty="0" err="1"/>
              <a:t>charrière</a:t>
            </a:r>
            <a:r>
              <a:rPr lang="en" sz="2000" b="1" dirty="0"/>
              <a:t> </a:t>
            </a:r>
            <a:r>
              <a:rPr lang="en" dirty="0"/>
              <a:t>(diametro)</a:t>
            </a:r>
            <a:endParaRPr lang="en" sz="2000" dirty="0"/>
          </a:p>
          <a:p>
            <a:pPr>
              <a:lnSpc>
                <a:spcPct val="100000"/>
              </a:lnSpc>
              <a:spcAft>
                <a:spcPts val="400"/>
              </a:spcAft>
            </a:pPr>
            <a:r>
              <a:rPr lang="it-IT" dirty="0"/>
              <a:t>Esecuzione del CIC nella </a:t>
            </a:r>
            <a:r>
              <a:rPr lang="it-IT" b="1" dirty="0"/>
              <a:t>posizione corretta </a:t>
            </a:r>
            <a:r>
              <a:rPr lang="it-IT" dirty="0"/>
              <a:t>per garantire il completo svuotamento della vescica</a:t>
            </a:r>
            <a:r>
              <a:rPr lang="en-US" sz="2000" dirty="0"/>
              <a:t>. </a:t>
            </a:r>
            <a:endParaRPr lang="en" sz="2000" dirty="0"/>
          </a:p>
          <a:p>
            <a:pPr>
              <a:lnSpc>
                <a:spcPct val="100000"/>
              </a:lnSpc>
              <a:spcAft>
                <a:spcPts val="400"/>
              </a:spcAft>
            </a:pPr>
            <a:r>
              <a:rPr lang="it-IT" b="1" dirty="0"/>
              <a:t>Un peso corporeo maggiore </a:t>
            </a:r>
            <a:r>
              <a:rPr lang="it-IT" dirty="0"/>
              <a:t>può richiedere un catetere più lungo</a:t>
            </a:r>
            <a:r>
              <a:rPr lang="en-US" sz="2000" dirty="0"/>
              <a:t>.</a:t>
            </a:r>
          </a:p>
          <a:p>
            <a:pPr>
              <a:lnSpc>
                <a:spcPct val="100000"/>
              </a:lnSpc>
              <a:spcAft>
                <a:spcPts val="400"/>
              </a:spcAft>
            </a:pPr>
            <a:r>
              <a:rPr lang="it-IT" dirty="0"/>
              <a:t>Valutare l'urina residua con il </a:t>
            </a:r>
            <a:r>
              <a:rPr lang="it-IT" b="1" dirty="0" err="1"/>
              <a:t>bladder</a:t>
            </a:r>
            <a:r>
              <a:rPr lang="it-IT" b="1" dirty="0"/>
              <a:t> scanner </a:t>
            </a:r>
            <a:r>
              <a:rPr lang="it-IT" dirty="0"/>
              <a:t>per assicurarsi che la vescica sia completamente vuota dopo il CIC.</a:t>
            </a:r>
            <a:endParaRPr lang="en" sz="2000" dirty="0"/>
          </a:p>
        </p:txBody>
      </p:sp>
      <p:sp>
        <p:nvSpPr>
          <p:cNvPr id="10" name="TextBox 9">
            <a:extLst>
              <a:ext uri="{FF2B5EF4-FFF2-40B4-BE49-F238E27FC236}">
                <a16:creationId xmlns:a16="http://schemas.microsoft.com/office/drawing/2014/main" id="{539C584A-36C4-0AD4-32C6-607BE092643B}"/>
              </a:ext>
            </a:extLst>
          </p:cNvPr>
          <p:cNvSpPr txBox="1"/>
          <p:nvPr/>
        </p:nvSpPr>
        <p:spPr>
          <a:xfrm>
            <a:off x="838199" y="5426241"/>
            <a:ext cx="6094070" cy="307777"/>
          </a:xfrm>
          <a:prstGeom prst="rect">
            <a:avLst/>
          </a:prstGeom>
          <a:noFill/>
        </p:spPr>
        <p:txBody>
          <a:bodyPr wrap="square">
            <a:spAutoFit/>
          </a:bodyPr>
          <a:lstStyle/>
          <a:p>
            <a:r>
              <a:rPr lang="it-IT" sz="1400" i="1">
                <a:solidFill>
                  <a:schemeClr val="bg1">
                    <a:lumMod val="50000"/>
                  </a:schemeClr>
                </a:solidFill>
              </a:rPr>
              <a:t>Linee guida EAUN IC 2024</a:t>
            </a:r>
            <a:endParaRPr lang="en-SE" sz="1400" dirty="0">
              <a:solidFill>
                <a:schemeClr val="bg1">
                  <a:lumMod val="50000"/>
                </a:schemeClr>
              </a:solidFill>
            </a:endParaRPr>
          </a:p>
        </p:txBody>
      </p:sp>
      <p:pic>
        <p:nvPicPr>
          <p:cNvPr id="4" name="Graphic 7">
            <a:hlinkClick r:id="" action="ppaction://hlinkshowjump?jump=nextslide"/>
            <a:extLst>
              <a:ext uri="{FF2B5EF4-FFF2-40B4-BE49-F238E27FC236}">
                <a16:creationId xmlns:a16="http://schemas.microsoft.com/office/drawing/2014/main" id="{3070EFC3-4959-B943-9560-E5E9EDD05F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rId4" action="ppaction://hlinksldjump"/>
            <a:extLst>
              <a:ext uri="{FF2B5EF4-FFF2-40B4-BE49-F238E27FC236}">
                <a16:creationId xmlns:a16="http://schemas.microsoft.com/office/drawing/2014/main" id="{23E95BA6-2A8E-F711-948A-281FA68986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D7664ED8-6F77-FFF7-4D2F-9EC59745D6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7452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name="Slid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AB82-3A5C-578C-0387-D3500EA65B59}"/>
              </a:ext>
            </a:extLst>
          </p:cNvPr>
          <p:cNvSpPr txBox="1">
            <a:spLocks noGrp="1"/>
          </p:cNvSpPr>
          <p:nvPr>
            <p:ph type="title"/>
          </p:nvPr>
        </p:nvSpPr>
        <p:spPr/>
        <p:txBody>
          <a:bodyPr>
            <a:noAutofit/>
          </a:bodyPr>
          <a:lstStyle/>
          <a:p>
            <a:pPr lvl="0">
              <a:lnSpc>
                <a:spcPts val="3300"/>
              </a:lnSpc>
            </a:pPr>
            <a:r>
              <a:rPr lang="it-IT" sz="1400" b="1" dirty="0"/>
              <a:t>Analisi delle urine con stick/urinocoltura</a:t>
            </a:r>
            <a:br>
              <a:rPr lang="en" sz="3200" b="1" dirty="0"/>
            </a:br>
            <a:r>
              <a:rPr lang="it-IT" b="1" dirty="0"/>
              <a:t>2.1 Analisi delle urine con lo stick – fattori da considerare</a:t>
            </a:r>
            <a:endParaRPr lang="en" sz="3200" b="1" dirty="0"/>
          </a:p>
        </p:txBody>
      </p:sp>
      <p:sp>
        <p:nvSpPr>
          <p:cNvPr id="3" name="Content Placeholder 2">
            <a:extLst>
              <a:ext uri="{FF2B5EF4-FFF2-40B4-BE49-F238E27FC236}">
                <a16:creationId xmlns:a16="http://schemas.microsoft.com/office/drawing/2014/main" id="{BC645591-1EA1-F6F0-4503-84EDDEF11D4A}"/>
              </a:ext>
            </a:extLst>
          </p:cNvPr>
          <p:cNvSpPr txBox="1">
            <a:spLocks noGrp="1"/>
          </p:cNvSpPr>
          <p:nvPr>
            <p:ph idx="1"/>
          </p:nvPr>
        </p:nvSpPr>
        <p:spPr/>
        <p:txBody>
          <a:bodyPr>
            <a:normAutofit/>
          </a:bodyPr>
          <a:lstStyle/>
          <a:p>
            <a:r>
              <a:rPr lang="it-IT" dirty="0"/>
              <a:t>Nitrito positivo
Leucociti  
Glucosio nelle urine
Ematuria 
Batteri</a:t>
            </a:r>
            <a:r>
              <a:rPr lang="en" sz="2000" dirty="0"/>
              <a:t> </a:t>
            </a:r>
            <a:endParaRPr lang="sv-SE" sz="2000" dirty="0"/>
          </a:p>
        </p:txBody>
      </p:sp>
      <p:pic>
        <p:nvPicPr>
          <p:cNvPr id="11" name="Picture Placeholder 10" descr="A close-up of a test tube&#10;&#10;Description automatically generated">
            <a:extLst>
              <a:ext uri="{FF2B5EF4-FFF2-40B4-BE49-F238E27FC236}">
                <a16:creationId xmlns:a16="http://schemas.microsoft.com/office/drawing/2014/main" id="{27448A57-D11B-C678-5EB3-381926450FA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p:pic>
    </p:spTree>
    <p:extLst>
      <p:ext uri="{BB962C8B-B14F-4D97-AF65-F5344CB8AC3E}">
        <p14:creationId xmlns:p14="http://schemas.microsoft.com/office/powerpoint/2010/main" val="4223385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6A37-2334-556A-2F70-2B02460D6466}"/>
              </a:ext>
            </a:extLst>
          </p:cNvPr>
          <p:cNvSpPr>
            <a:spLocks noGrp="1"/>
          </p:cNvSpPr>
          <p:nvPr>
            <p:ph type="title"/>
          </p:nvPr>
        </p:nvSpPr>
        <p:spPr>
          <a:xfrm>
            <a:off x="839788" y="908050"/>
            <a:ext cx="10512425" cy="1081088"/>
          </a:xfrm>
        </p:spPr>
        <p:txBody>
          <a:bodyPr>
            <a:noAutofit/>
          </a:bodyPr>
          <a:lstStyle/>
          <a:p>
            <a:pPr>
              <a:lnSpc>
                <a:spcPts val="3300"/>
              </a:lnSpc>
            </a:pPr>
            <a:r>
              <a:rPr lang="it-IT" sz="1400" b="1" dirty="0"/>
              <a:t>Analisi delle urine con stick/urinocoltura</a:t>
            </a:r>
            <a:br>
              <a:rPr lang="en" sz="3200" b="1" dirty="0"/>
            </a:br>
            <a:r>
              <a:rPr lang="en" sz="3200" b="1" dirty="0"/>
              <a:t>2.2 </a:t>
            </a:r>
            <a:r>
              <a:rPr lang="it-IT" b="1" dirty="0"/>
              <a:t>Urinocoltura: fattori da considerare</a:t>
            </a:r>
            <a:endParaRPr lang="en" sz="3200" b="1" dirty="0"/>
          </a:p>
        </p:txBody>
      </p:sp>
      <p:sp>
        <p:nvSpPr>
          <p:cNvPr id="3" name="Content Placeholder 2">
            <a:extLst>
              <a:ext uri="{FF2B5EF4-FFF2-40B4-BE49-F238E27FC236}">
                <a16:creationId xmlns:a16="http://schemas.microsoft.com/office/drawing/2014/main" id="{3AF3BB77-F6E4-4CA3-9198-9151F883789D}"/>
              </a:ext>
            </a:extLst>
          </p:cNvPr>
          <p:cNvSpPr>
            <a:spLocks noGrp="1"/>
          </p:cNvSpPr>
          <p:nvPr>
            <p:ph idx="1"/>
          </p:nvPr>
        </p:nvSpPr>
        <p:spPr>
          <a:xfrm>
            <a:off x="839787" y="2276474"/>
            <a:ext cx="5921959" cy="3924301"/>
          </a:xfrm>
        </p:spPr>
        <p:txBody>
          <a:bodyPr>
            <a:normAutofit/>
          </a:bodyPr>
          <a:lstStyle/>
          <a:p>
            <a:r>
              <a:rPr lang="it-IT" b="1" dirty="0"/>
              <a:t>Raccolta delle urinocolture </a:t>
            </a:r>
            <a:r>
              <a:rPr lang="it-IT" dirty="0"/>
              <a:t>correttamente completata
Controllo dell'esito di </a:t>
            </a:r>
            <a:r>
              <a:rPr lang="it-IT" b="1" dirty="0"/>
              <a:t>precedenti urinocolture</a:t>
            </a:r>
            <a:r>
              <a:rPr lang="it-IT" dirty="0"/>
              <a:t>
Tipo di </a:t>
            </a:r>
            <a:r>
              <a:rPr lang="it-IT" b="1" dirty="0"/>
              <a:t>agenti patogeni delle infezioni delle vie urinarie</a:t>
            </a:r>
            <a:r>
              <a:rPr lang="it-IT" dirty="0"/>
              <a:t>
Corretto </a:t>
            </a:r>
            <a:r>
              <a:rPr lang="it-IT" b="1" dirty="0"/>
              <a:t>campionamento delle urine </a:t>
            </a:r>
            <a:r>
              <a:rPr lang="it-IT" dirty="0"/>
              <a:t>per la persona che utilizza il CIC
Batteri che formano </a:t>
            </a:r>
            <a:r>
              <a:rPr lang="it-IT" b="1" dirty="0"/>
              <a:t>calcoli</a:t>
            </a:r>
            <a:r>
              <a:rPr lang="it-IT" dirty="0"/>
              <a:t> nelle urine</a:t>
            </a:r>
            <a:endParaRPr lang="en" sz="2000" b="0" dirty="0">
              <a:latin typeface="Calibri" pitchFamily="34"/>
            </a:endParaRPr>
          </a:p>
          <a:p>
            <a:pPr marL="0" indent="0">
              <a:buNone/>
            </a:pPr>
            <a:endParaRPr lang="en-US" sz="2000" dirty="0"/>
          </a:p>
        </p:txBody>
      </p:sp>
      <p:pic>
        <p:nvPicPr>
          <p:cNvPr id="11" name="Picture Placeholder 10" descr="A hand holding a test tube with yellow liquid&#10;&#10;Description automatically generated">
            <a:extLst>
              <a:ext uri="{FF2B5EF4-FFF2-40B4-BE49-F238E27FC236}">
                <a16:creationId xmlns:a16="http://schemas.microsoft.com/office/drawing/2014/main" id="{9D4D8C4D-0C69-DB9D-B1F8-2FD9B346BF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620" r="14620"/>
          <a:stretch/>
        </p:blipFill>
        <p:spPr>
          <a:xfrm flipH="1">
            <a:off x="7180036" y="2269921"/>
            <a:ext cx="4172177" cy="3930854"/>
          </a:xfrm>
        </p:spPr>
      </p:pic>
      <p:sp>
        <p:nvSpPr>
          <p:cNvPr id="15" name="TextBox 14">
            <a:extLst>
              <a:ext uri="{FF2B5EF4-FFF2-40B4-BE49-F238E27FC236}">
                <a16:creationId xmlns:a16="http://schemas.microsoft.com/office/drawing/2014/main" id="{96F35BBD-6047-AD49-C820-CFD88878CE66}"/>
              </a:ext>
            </a:extLst>
          </p:cNvPr>
          <p:cNvSpPr txBox="1"/>
          <p:nvPr/>
        </p:nvSpPr>
        <p:spPr>
          <a:xfrm>
            <a:off x="839787" y="5811450"/>
            <a:ext cx="6094070" cy="276999"/>
          </a:xfrm>
          <a:prstGeom prst="rect">
            <a:avLst/>
          </a:prstGeom>
          <a:noFill/>
        </p:spPr>
        <p:txBody>
          <a:bodyPr wrap="square" lIns="0" tIns="0" rIns="0" bIns="0">
            <a:noAutofit/>
          </a:bodyPr>
          <a:lstStyle/>
          <a:p>
            <a:r>
              <a:rPr lang="it-IT" sz="1400" i="1" dirty="0">
                <a:solidFill>
                  <a:schemeClr val="bg1">
                    <a:lumMod val="50000"/>
                  </a:schemeClr>
                </a:solidFill>
              </a:rPr>
              <a:t>Vedere le note per ulteriori dettagli</a:t>
            </a:r>
            <a:endParaRPr lang="en-SE" sz="1400" i="1" dirty="0">
              <a:solidFill>
                <a:schemeClr val="bg1">
                  <a:lumMod val="50000"/>
                </a:schemeClr>
              </a:solidFill>
            </a:endParaRPr>
          </a:p>
        </p:txBody>
      </p:sp>
      <p:sp>
        <p:nvSpPr>
          <p:cNvPr id="16" name="TextBox 15">
            <a:extLst>
              <a:ext uri="{FF2B5EF4-FFF2-40B4-BE49-F238E27FC236}">
                <a16:creationId xmlns:a16="http://schemas.microsoft.com/office/drawing/2014/main" id="{7FD5E5D1-473F-2478-C64D-A28169B4C95A}"/>
              </a:ext>
            </a:extLst>
          </p:cNvPr>
          <p:cNvSpPr txBox="1"/>
          <p:nvPr/>
        </p:nvSpPr>
        <p:spPr>
          <a:xfrm>
            <a:off x="7464287" y="-1540565"/>
            <a:ext cx="184731" cy="369332"/>
          </a:xfrm>
          <a:prstGeom prst="rect">
            <a:avLst/>
          </a:prstGeom>
          <a:noFill/>
          <a:ln>
            <a:solidFill>
              <a:schemeClr val="tx2"/>
            </a:solidFill>
          </a:ln>
        </p:spPr>
        <p:txBody>
          <a:bodyPr wrap="none" rtlCol="0">
            <a:spAutoFit/>
          </a:bodyPr>
          <a:lstStyle/>
          <a:p>
            <a:endParaRPr lang="en-SE"/>
          </a:p>
        </p:txBody>
      </p:sp>
      <p:pic>
        <p:nvPicPr>
          <p:cNvPr id="4" name="Graphic 7">
            <a:hlinkClick r:id="" action="ppaction://hlinkshowjump?jump=nextslide"/>
            <a:extLst>
              <a:ext uri="{FF2B5EF4-FFF2-40B4-BE49-F238E27FC236}">
                <a16:creationId xmlns:a16="http://schemas.microsoft.com/office/drawing/2014/main" id="{1E46B1E4-7D07-D81B-1F3E-902838FE73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5" action="ppaction://hlinksldjump"/>
            <a:extLst>
              <a:ext uri="{FF2B5EF4-FFF2-40B4-BE49-F238E27FC236}">
                <a16:creationId xmlns:a16="http://schemas.microsoft.com/office/drawing/2014/main" id="{2465E66D-6532-CA3B-6E0B-8136A2535DB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BA45D639-3D21-20A4-0522-67E33AC989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2075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58876-7809-B483-EFA4-AF42D5A5D2BE}"/>
              </a:ext>
            </a:extLst>
          </p:cNvPr>
          <p:cNvSpPr txBox="1">
            <a:spLocks noGrp="1"/>
          </p:cNvSpPr>
          <p:nvPr>
            <p:ph type="title"/>
          </p:nvPr>
        </p:nvSpPr>
        <p:spPr>
          <a:xfrm>
            <a:off x="5664200" y="915988"/>
            <a:ext cx="5689600" cy="1073150"/>
          </a:xfrm>
        </p:spPr>
        <p:txBody>
          <a:bodyPr>
            <a:normAutofit/>
          </a:bodyPr>
          <a:lstStyle/>
          <a:p>
            <a:pPr lvl="0"/>
            <a:r>
              <a:rPr lang="en-US" sz="1400" b="1" dirty="0" err="1">
                <a:solidFill>
                  <a:srgbClr val="000000"/>
                </a:solidFill>
              </a:rPr>
              <a:t>Diario</a:t>
            </a:r>
            <a:r>
              <a:rPr lang="en-US" sz="1400" b="1" dirty="0">
                <a:solidFill>
                  <a:srgbClr val="000000"/>
                </a:solidFill>
              </a:rPr>
              <a:t> </a:t>
            </a:r>
            <a:r>
              <a:rPr lang="en-US" sz="1400" b="1" dirty="0" err="1">
                <a:solidFill>
                  <a:srgbClr val="000000"/>
                </a:solidFill>
              </a:rPr>
              <a:t>minzionale</a:t>
            </a:r>
            <a:br>
              <a:rPr lang="en-US" b="1" dirty="0"/>
            </a:br>
            <a:r>
              <a:rPr lang="en-US" b="1" dirty="0"/>
              <a:t>3.1 </a:t>
            </a:r>
            <a:r>
              <a:rPr lang="en-US" b="1" dirty="0" err="1"/>
              <a:t>Frequenza</a:t>
            </a:r>
            <a:r>
              <a:rPr lang="en-US" b="1" dirty="0"/>
              <a:t> </a:t>
            </a:r>
            <a:r>
              <a:rPr lang="en-US" b="1" dirty="0" err="1"/>
              <a:t>minzione</a:t>
            </a:r>
            <a:endParaRPr lang="en-US" b="1" dirty="0"/>
          </a:p>
        </p:txBody>
      </p:sp>
      <p:sp>
        <p:nvSpPr>
          <p:cNvPr id="3" name="Content Placeholder 2">
            <a:extLst>
              <a:ext uri="{FF2B5EF4-FFF2-40B4-BE49-F238E27FC236}">
                <a16:creationId xmlns:a16="http://schemas.microsoft.com/office/drawing/2014/main" id="{34A41984-29FD-8858-F5A6-B2A8865DBA31}"/>
              </a:ext>
            </a:extLst>
          </p:cNvPr>
          <p:cNvSpPr txBox="1">
            <a:spLocks noGrp="1"/>
          </p:cNvSpPr>
          <p:nvPr>
            <p:ph idx="1"/>
          </p:nvPr>
        </p:nvSpPr>
        <p:spPr>
          <a:xfrm>
            <a:off x="5664200" y="2276475"/>
            <a:ext cx="5689598" cy="3105510"/>
          </a:xfrm>
        </p:spPr>
        <p:txBody>
          <a:bodyPr>
            <a:normAutofit/>
          </a:bodyPr>
          <a:lstStyle/>
          <a:p>
            <a:r>
              <a:rPr lang="it-IT" dirty="0"/>
              <a:t>Frequenza di svuotamento della vescica</a:t>
            </a:r>
          </a:p>
          <a:p>
            <a:pPr lvl="1"/>
            <a:r>
              <a:rPr lang="it-IT" dirty="0"/>
              <a:t>Svuotamento regolare durante il giorno, 4-6 volte al giorno</a:t>
            </a:r>
          </a:p>
          <a:p>
            <a:r>
              <a:rPr lang="it-IT" dirty="0"/>
              <a:t>Non deve superare i 400 ml di urina in totale per ogni svuotamento  (linee guida EAUN CIC 2024</a:t>
            </a:r>
            <a:r>
              <a:rPr lang="en" noProof="0" dirty="0"/>
              <a:t>)</a:t>
            </a:r>
            <a:endParaRPr lang="en-US" noProof="0" dirty="0"/>
          </a:p>
          <a:p>
            <a:pPr lvl="1"/>
            <a:r>
              <a:rPr lang="it-IT" dirty="0"/>
              <a:t>Questo riguarda sia il volume cateterizzato di urina che la minzione spontanea</a:t>
            </a:r>
            <a:r>
              <a:rPr lang="en-US" noProof="0" dirty="0"/>
              <a:t>. </a:t>
            </a:r>
          </a:p>
          <a:p>
            <a:r>
              <a:rPr lang="it-IT" dirty="0"/>
              <a:t>Volume totale delle urine circa 1000-2000 ml/giorno</a:t>
            </a:r>
          </a:p>
          <a:p>
            <a:pPr lvl="1"/>
            <a:r>
              <a:rPr lang="it-IT" dirty="0"/>
              <a:t>L'assunzione giornaliera di liquidi dovrebbe essere di 1500-2000 ml</a:t>
            </a:r>
            <a:endParaRPr lang="en-US" dirty="0"/>
          </a:p>
        </p:txBody>
      </p:sp>
      <p:pic>
        <p:nvPicPr>
          <p:cNvPr id="13" name="Picture Placeholder 12">
            <a:extLst>
              <a:ext uri="{FF2B5EF4-FFF2-40B4-BE49-F238E27FC236}">
                <a16:creationId xmlns:a16="http://schemas.microsoft.com/office/drawing/2014/main" id="{37324C0D-C55A-D0DB-1A2D-5BB55B0FEB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557" r="10557"/>
          <a:stretch/>
        </p:blipFill>
        <p:spPr>
          <a:xfrm>
            <a:off x="839788" y="915988"/>
            <a:ext cx="4176612" cy="5284787"/>
          </a:xfrm>
        </p:spPr>
      </p:pic>
      <p:sp>
        <p:nvSpPr>
          <p:cNvPr id="11" name="Linked button">
            <a:hlinkClick r:id="rId4"/>
            <a:extLst>
              <a:ext uri="{FF2B5EF4-FFF2-40B4-BE49-F238E27FC236}">
                <a16:creationId xmlns:a16="http://schemas.microsoft.com/office/drawing/2014/main" id="{EAF674F9-E3FC-E1C5-C5C6-F3D131185016}"/>
              </a:ext>
            </a:extLst>
          </p:cNvPr>
          <p:cNvSpPr/>
          <p:nvPr/>
        </p:nvSpPr>
        <p:spPr>
          <a:xfrm>
            <a:off x="5664199" y="5713496"/>
            <a:ext cx="56880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36000" rtlCol="0" anchor="ctr"/>
          <a:lstStyle/>
          <a:p>
            <a:pPr algn="ctr"/>
            <a:r>
              <a:rPr lang="it-IT" sz="1400" dirty="0">
                <a:solidFill>
                  <a:schemeClr val="bg1"/>
                </a:solidFill>
              </a:rPr>
              <a:t>Scarica il diario vescicale</a:t>
            </a:r>
            <a:endParaRPr lang="en-US" sz="1400" dirty="0">
              <a:solidFill>
                <a:schemeClr val="bg1"/>
              </a:solidFill>
            </a:endParaRPr>
          </a:p>
        </p:txBody>
      </p:sp>
      <p:pic>
        <p:nvPicPr>
          <p:cNvPr id="18" name="Graphic 17">
            <a:extLst>
              <a:ext uri="{FF2B5EF4-FFF2-40B4-BE49-F238E27FC236}">
                <a16:creationId xmlns:a16="http://schemas.microsoft.com/office/drawing/2014/main" id="{1AA3C006-D2CE-C72F-43BB-A3581F21CA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17669" y="5178463"/>
            <a:ext cx="203521" cy="203521"/>
          </a:xfrm>
          <a:prstGeom prst="rect">
            <a:avLst/>
          </a:prstGeom>
        </p:spPr>
      </p:pic>
      <p:pic>
        <p:nvPicPr>
          <p:cNvPr id="5" name="Graphic 7">
            <a:hlinkClick r:id="" action="ppaction://hlinkshowjump?jump=nextslide"/>
            <a:extLst>
              <a:ext uri="{FF2B5EF4-FFF2-40B4-BE49-F238E27FC236}">
                <a16:creationId xmlns:a16="http://schemas.microsoft.com/office/drawing/2014/main" id="{63B1F5D4-6975-522C-546A-CE86672AF3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AA22C97-61F0-6F8F-ACF0-6EF1D9CE82B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0EA22B92-88EF-C07F-6CCC-048AF0826E2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4" name="Graphic 22">
            <a:extLst>
              <a:ext uri="{FF2B5EF4-FFF2-40B4-BE49-F238E27FC236}">
                <a16:creationId xmlns:a16="http://schemas.microsoft.com/office/drawing/2014/main" id="{2F275D33-FFF5-B886-E983-EFB9754C02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21190" y="5791735"/>
            <a:ext cx="203521" cy="203521"/>
          </a:xfrm>
          <a:prstGeom prst="rect">
            <a:avLst/>
          </a:prstGeom>
        </p:spPr>
      </p:pic>
    </p:spTree>
    <p:extLst>
      <p:ext uri="{BB962C8B-B14F-4D97-AF65-F5344CB8AC3E}">
        <p14:creationId xmlns:p14="http://schemas.microsoft.com/office/powerpoint/2010/main" val="53770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6">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75088-E0F6-BB15-7434-02F19F918C4D}"/>
              </a:ext>
            </a:extLst>
          </p:cNvPr>
          <p:cNvSpPr txBox="1">
            <a:spLocks noGrp="1"/>
          </p:cNvSpPr>
          <p:nvPr>
            <p:ph type="title"/>
          </p:nvPr>
        </p:nvSpPr>
        <p:spPr/>
        <p:txBody>
          <a:bodyPr/>
          <a:lstStyle/>
          <a:p>
            <a:pPr lvl="0"/>
            <a:r>
              <a:rPr lang="en-US" sz="1400" b="1" dirty="0" err="1">
                <a:solidFill>
                  <a:srgbClr val="000000"/>
                </a:solidFill>
              </a:rPr>
              <a:t>Diario</a:t>
            </a:r>
            <a:r>
              <a:rPr lang="en-US" sz="1400" b="1" dirty="0">
                <a:solidFill>
                  <a:srgbClr val="000000"/>
                </a:solidFill>
              </a:rPr>
              <a:t> </a:t>
            </a:r>
            <a:r>
              <a:rPr lang="en-US" sz="1400" b="1" dirty="0" err="1">
                <a:solidFill>
                  <a:srgbClr val="000000"/>
                </a:solidFill>
              </a:rPr>
              <a:t>minzionale</a:t>
            </a:r>
            <a:br>
              <a:rPr lang="en" b="1" dirty="0"/>
            </a:br>
            <a:r>
              <a:rPr lang="en" b="1" dirty="0"/>
              <a:t>3.2 </a:t>
            </a:r>
            <a:r>
              <a:rPr lang="it-IT" b="1" dirty="0"/>
              <a:t>Minzione – fattori da considerare</a:t>
            </a:r>
            <a:endParaRPr lang="en" b="1" dirty="0"/>
          </a:p>
        </p:txBody>
      </p:sp>
      <p:sp>
        <p:nvSpPr>
          <p:cNvPr id="3" name="Content Placeholder 2">
            <a:extLst>
              <a:ext uri="{FF2B5EF4-FFF2-40B4-BE49-F238E27FC236}">
                <a16:creationId xmlns:a16="http://schemas.microsoft.com/office/drawing/2014/main" id="{7A0E1725-D389-7A2F-1D75-635F9F1EB188}"/>
              </a:ext>
            </a:extLst>
          </p:cNvPr>
          <p:cNvSpPr txBox="1">
            <a:spLocks noGrp="1"/>
          </p:cNvSpPr>
          <p:nvPr>
            <p:ph idx="1"/>
          </p:nvPr>
        </p:nvSpPr>
        <p:spPr/>
        <p:txBody>
          <a:bodyPr/>
          <a:lstStyle/>
          <a:p>
            <a:pPr lvl="0"/>
            <a:r>
              <a:rPr lang="it-IT" dirty="0"/>
              <a:t>L'assunzione di liquidi deve essere aumentata/diminuita sulla base del diario minzionale?
La frequenza del cateterismo deve essere aumentata/diminuita?
C'è bisogno di ulteriore supporto da parte di caregiver/familiari per l'assunzione di liquidi?
Un promemoria, come una sveglia tramite cellulare, può aiutare?</a:t>
            </a:r>
            <a:endParaRPr lang="sv-SE" dirty="0"/>
          </a:p>
          <a:p>
            <a:pPr lvl="0"/>
            <a:endParaRPr lang="sv-SE" dirty="0"/>
          </a:p>
        </p:txBody>
      </p:sp>
      <p:pic>
        <p:nvPicPr>
          <p:cNvPr id="4" name="Graphic 7">
            <a:hlinkClick r:id="" action="ppaction://hlinkshowjump?jump=nextslide"/>
            <a:extLst>
              <a:ext uri="{FF2B5EF4-FFF2-40B4-BE49-F238E27FC236}">
                <a16:creationId xmlns:a16="http://schemas.microsoft.com/office/drawing/2014/main" id="{B9F3F484-4528-A6A7-5416-EEFAD6B775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rId4" action="ppaction://hlinksldjump"/>
            <a:extLst>
              <a:ext uri="{FF2B5EF4-FFF2-40B4-BE49-F238E27FC236}">
                <a16:creationId xmlns:a16="http://schemas.microsoft.com/office/drawing/2014/main" id="{AF5EE350-23A6-9105-AD06-53880ADE19E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942EE70-32E5-D68D-0F84-47E7739C8E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8512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38F720D7-D741-8C75-BD8E-DE7A24AC2C03}"/>
              </a:ext>
            </a:extLst>
          </p:cNvPr>
          <p:cNvSpPr>
            <a:spLocks noGrp="1"/>
          </p:cNvSpPr>
          <p:nvPr>
            <p:ph type="pic" sz="quarter" idx="10"/>
          </p:nvPr>
        </p:nvSpPr>
        <p:spPr>
          <a:xfrm>
            <a:off x="839788" y="915988"/>
            <a:ext cx="4779186" cy="5284787"/>
          </a:xfrm>
          <a:solidFill>
            <a:schemeClr val="bg1">
              <a:lumMod val="95000"/>
            </a:schemeClr>
          </a:solidFill>
        </p:spPr>
        <p:txBody>
          <a:bodyPr/>
          <a:lstStyle/>
          <a:p>
            <a:r>
              <a:rPr lang="en-SE"/>
              <a:t> </a:t>
            </a:r>
          </a:p>
        </p:txBody>
      </p:sp>
      <p:sp>
        <p:nvSpPr>
          <p:cNvPr id="2" name="Title 1">
            <a:extLst>
              <a:ext uri="{FF2B5EF4-FFF2-40B4-BE49-F238E27FC236}">
                <a16:creationId xmlns:a16="http://schemas.microsoft.com/office/drawing/2014/main" id="{6A33E73C-097E-2573-6EB0-396F8E684454}"/>
              </a:ext>
            </a:extLst>
          </p:cNvPr>
          <p:cNvSpPr>
            <a:spLocks noGrp="1"/>
          </p:cNvSpPr>
          <p:nvPr>
            <p:ph type="title"/>
          </p:nvPr>
        </p:nvSpPr>
        <p:spPr>
          <a:xfrm>
            <a:off x="6266774" y="916343"/>
            <a:ext cx="5087025" cy="1054121"/>
          </a:xfrm>
        </p:spPr>
        <p:txBody>
          <a:bodyPr>
            <a:noAutofit/>
          </a:bodyPr>
          <a:lstStyle/>
          <a:p>
            <a:r>
              <a:rPr lang="en-US" dirty="0"/>
              <a:t>Come </a:t>
            </a:r>
            <a:r>
              <a:rPr lang="en-US" dirty="0" err="1"/>
              <a:t>usare</a:t>
            </a:r>
            <a:r>
              <a:rPr lang="en-US" dirty="0"/>
              <a:t> </a:t>
            </a:r>
            <a:r>
              <a:rPr lang="en-US" dirty="0" err="1"/>
              <a:t>questo</a:t>
            </a:r>
            <a:r>
              <a:rPr lang="en-US" dirty="0"/>
              <a:t> </a:t>
            </a:r>
            <a:r>
              <a:rPr lang="en-US" dirty="0" err="1"/>
              <a:t>strumento</a:t>
            </a:r>
            <a:endParaRPr lang="en-US" dirty="0"/>
          </a:p>
        </p:txBody>
      </p:sp>
      <p:sp>
        <p:nvSpPr>
          <p:cNvPr id="3" name="Content Placeholder 2">
            <a:extLst>
              <a:ext uri="{FF2B5EF4-FFF2-40B4-BE49-F238E27FC236}">
                <a16:creationId xmlns:a16="http://schemas.microsoft.com/office/drawing/2014/main" id="{8A17F27D-E8E7-1263-FC16-7FD1F3E11BD1}"/>
              </a:ext>
            </a:extLst>
          </p:cNvPr>
          <p:cNvSpPr>
            <a:spLocks noGrp="1"/>
          </p:cNvSpPr>
          <p:nvPr>
            <p:ph idx="1"/>
          </p:nvPr>
        </p:nvSpPr>
        <p:spPr>
          <a:xfrm>
            <a:off x="5707560" y="2276474"/>
            <a:ext cx="5960812" cy="3924301"/>
          </a:xfrm>
        </p:spPr>
        <p:txBody>
          <a:bodyPr vert="horz" wrap="square" lIns="0" tIns="0" rIns="0" bIns="0" rtlCol="0" anchor="t">
            <a:noAutofit/>
          </a:bodyPr>
          <a:lstStyle/>
          <a:p>
            <a:pPr marL="0" indent="0">
              <a:lnSpc>
                <a:spcPct val="100000"/>
              </a:lnSpc>
              <a:spcAft>
                <a:spcPts val="1200"/>
              </a:spcAft>
              <a:buNone/>
            </a:pPr>
            <a:r>
              <a:rPr lang="it-IT" dirty="0"/>
              <a:t>La presentazione deve essere scaricata e in visualizzazione relatore per la piena funzionalità (il che significa essere in grado di fare clic sui collegamenti ipertestuali e leggere le informazioni nelle note allo stesso tempo)
</a:t>
            </a:r>
            <a:r>
              <a:rPr lang="it-IT" sz="1400" dirty="0"/>
              <a:t>	</a:t>
            </a:r>
            <a:r>
              <a:rPr lang="it-IT" sz="1600" dirty="0"/>
              <a:t>1. Avvia la presentazione</a:t>
            </a:r>
            <a:br>
              <a:rPr lang="it-IT" sz="1600" dirty="0"/>
            </a:br>
            <a:r>
              <a:rPr lang="it-IT" sz="1600" dirty="0"/>
              <a:t>	2. Premi il pulsante con tre punti</a:t>
            </a:r>
            <a:br>
              <a:rPr lang="it-IT" sz="1600" dirty="0"/>
            </a:br>
            <a:r>
              <a:rPr lang="it-IT" sz="1600" dirty="0"/>
              <a:t>	3. Scegli Mostra visualizzazione relatore</a:t>
            </a:r>
            <a:r>
              <a:rPr lang="it-IT" dirty="0"/>
              <a:t>
</a:t>
            </a:r>
            <a:r>
              <a:rPr lang="it-IT" sz="1400" dirty="0"/>
              <a:t>Scorciatoie utili:</a:t>
            </a:r>
            <a:br>
              <a:rPr lang="it-IT" sz="1400" dirty="0"/>
            </a:br>
            <a:r>
              <a:rPr lang="it-IT" sz="1400" dirty="0"/>
              <a:t>F5 = Visualizza in modalità presentazione</a:t>
            </a:r>
            <a:br>
              <a:rPr lang="it-IT" sz="1400" dirty="0"/>
            </a:br>
            <a:r>
              <a:rPr lang="it-IT" sz="1400" dirty="0"/>
              <a:t>ESC = Termina la modalità di presentazione</a:t>
            </a:r>
            <a:endParaRPr lang="en-US" sz="1600" dirty="0"/>
          </a:p>
        </p:txBody>
      </p:sp>
      <p:pic>
        <p:nvPicPr>
          <p:cNvPr id="8" name="Graphic 7">
            <a:hlinkClick r:id="" action="ppaction://hlinkshowjump?jump=nextslide"/>
            <a:extLst>
              <a:ext uri="{FF2B5EF4-FFF2-40B4-BE49-F238E27FC236}">
                <a16:creationId xmlns:a16="http://schemas.microsoft.com/office/drawing/2014/main" id="{B782F245-E484-6A29-83A2-F3D50F5AF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10" name="Graphic 9">
            <a:hlinkClick r:id="" action="ppaction://hlinkshowjump?jump=firstslide"/>
            <a:extLst>
              <a:ext uri="{FF2B5EF4-FFF2-40B4-BE49-F238E27FC236}">
                <a16:creationId xmlns:a16="http://schemas.microsoft.com/office/drawing/2014/main" id="{E0C5C8CB-86A2-41D1-E7B7-FC9D8D8B2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2C7E9037-9EA7-3B2F-7505-4C36809162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CB719952-1D24-956B-7853-69ABE9FFE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84" y="5614024"/>
            <a:ext cx="3272432" cy="327991"/>
          </a:xfrm>
          <a:prstGeom prst="rect">
            <a:avLst/>
          </a:prstGeom>
        </p:spPr>
      </p:pic>
      <p:sp>
        <p:nvSpPr>
          <p:cNvPr id="4" name="TextBox 3">
            <a:extLst>
              <a:ext uri="{FF2B5EF4-FFF2-40B4-BE49-F238E27FC236}">
                <a16:creationId xmlns:a16="http://schemas.microsoft.com/office/drawing/2014/main" id="{6D33420F-EF94-2762-3595-40869792BFDC}"/>
              </a:ext>
            </a:extLst>
          </p:cNvPr>
          <p:cNvSpPr txBox="1"/>
          <p:nvPr/>
        </p:nvSpPr>
        <p:spPr>
          <a:xfrm>
            <a:off x="2958410" y="593794"/>
            <a:ext cx="2160000" cy="4666814"/>
          </a:xfrm>
          <a:prstGeom prst="rect">
            <a:avLst/>
          </a:prstGeom>
          <a:solidFill>
            <a:schemeClr val="bg1"/>
          </a:solidFill>
          <a:ln>
            <a:solidFill>
              <a:srgbClr val="000000"/>
            </a:solidFill>
          </a:ln>
        </p:spPr>
        <p:txBody>
          <a:bodyPr wrap="square" tIns="180000" bIns="90000" rtlCol="0">
            <a:spAutoFit/>
          </a:bodyPr>
          <a:lstStyle/>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Last Viewed</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Custom Show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Show Presenter View</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Screen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Arrow Options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Subtitle Settings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Camera	˃</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Keep Slides Updated</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Update Slides</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Pause</a:t>
            </a:r>
          </a:p>
          <a:p>
            <a:pPr>
              <a:spcAft>
                <a:spcPts val="1800"/>
              </a:spcAft>
              <a:tabLst>
                <a:tab pos="1879600" algn="l"/>
              </a:tabLst>
            </a:pPr>
            <a:r>
              <a:rPr lang="en-US" sz="1200" b="1">
                <a:solidFill>
                  <a:srgbClr val="000000"/>
                </a:solidFill>
                <a:latin typeface="Aptos Narrow" panose="020F0502020204030204" pitchFamily="34" charset="0"/>
                <a:ea typeface="Open Sans" panose="020B0606030504020204" pitchFamily="34" charset="0"/>
                <a:cs typeface="Open Sans" panose="020B0606030504020204" pitchFamily="34" charset="0"/>
              </a:rPr>
              <a:t>End Show</a:t>
            </a:r>
          </a:p>
        </p:txBody>
      </p:sp>
      <p:cxnSp>
        <p:nvCxnSpPr>
          <p:cNvPr id="6" name="Straight Connector 5">
            <a:extLst>
              <a:ext uri="{FF2B5EF4-FFF2-40B4-BE49-F238E27FC236}">
                <a16:creationId xmlns:a16="http://schemas.microsoft.com/office/drawing/2014/main" id="{E7FE1340-6730-EEBB-11FD-0F1BC9D8B707}"/>
              </a:ext>
            </a:extLst>
          </p:cNvPr>
          <p:cNvCxnSpPr/>
          <p:nvPr/>
        </p:nvCxnSpPr>
        <p:spPr>
          <a:xfrm>
            <a:off x="2945710" y="14561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C592DA-AE53-B1EA-B14B-8B06EA61892E}"/>
              </a:ext>
            </a:extLst>
          </p:cNvPr>
          <p:cNvCxnSpPr/>
          <p:nvPr/>
        </p:nvCxnSpPr>
        <p:spPr>
          <a:xfrm>
            <a:off x="2945710" y="2688003"/>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EF228AF-DFB1-A562-61EA-AE3B60EBB776}"/>
              </a:ext>
            </a:extLst>
          </p:cNvPr>
          <p:cNvCxnSpPr/>
          <p:nvPr/>
        </p:nvCxnSpPr>
        <p:spPr>
          <a:xfrm>
            <a:off x="2945710" y="35412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78C7BD-E519-BEF4-CD4A-FD4B0EB7FF71}"/>
              </a:ext>
            </a:extLst>
          </p:cNvPr>
          <p:cNvCxnSpPr/>
          <p:nvPr/>
        </p:nvCxnSpPr>
        <p:spPr>
          <a:xfrm>
            <a:off x="2945710" y="43921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3091C8-4063-0EC1-B69B-2AFDF8FC3D67}"/>
              </a:ext>
            </a:extLst>
          </p:cNvPr>
          <p:cNvCxnSpPr/>
          <p:nvPr/>
        </p:nvCxnSpPr>
        <p:spPr>
          <a:xfrm>
            <a:off x="2945710" y="4798584"/>
            <a:ext cx="2160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3A966AE-FAB6-04C7-60BE-3C72B92F96C0}"/>
              </a:ext>
            </a:extLst>
          </p:cNvPr>
          <p:cNvSpPr/>
          <p:nvPr/>
        </p:nvSpPr>
        <p:spPr>
          <a:xfrm>
            <a:off x="2958410" y="1473200"/>
            <a:ext cx="2160000" cy="396000"/>
          </a:xfrm>
          <a:prstGeom prst="rect">
            <a:avLst/>
          </a:prstGeom>
          <a:solidFill>
            <a:srgbClr val="000000">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CA09CF8E-F408-3063-142A-49495579F5F1}"/>
              </a:ext>
            </a:extLst>
          </p:cNvPr>
          <p:cNvSpPr/>
          <p:nvPr/>
        </p:nvSpPr>
        <p:spPr>
          <a:xfrm rot="10800000">
            <a:off x="4056926" y="5260607"/>
            <a:ext cx="365590" cy="286784"/>
          </a:xfrm>
          <a:prstGeom prst="triangl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135C2AC7-F4D7-7026-E4A3-D0CF53687E90}"/>
              </a:ext>
            </a:extLst>
          </p:cNvPr>
          <p:cNvSpPr/>
          <p:nvPr/>
        </p:nvSpPr>
        <p:spPr>
          <a:xfrm rot="10800000">
            <a:off x="3968340" y="5126566"/>
            <a:ext cx="540000" cy="390018"/>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199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5745D907-F176-CB3A-46C6-1C453CF82F84}"/>
              </a:ext>
            </a:extLst>
          </p:cNvPr>
          <p:cNvSpPr>
            <a:spLocks noGrp="1"/>
          </p:cNvSpPr>
          <p:nvPr>
            <p:ph type="title"/>
          </p:nvPr>
        </p:nvSpPr>
        <p:spPr>
          <a:xfrm>
            <a:off x="5664200" y="915988"/>
            <a:ext cx="5689600" cy="1073150"/>
          </a:xfrm>
        </p:spPr>
        <p:txBody>
          <a:bodyPr/>
          <a:lstStyle/>
          <a:p>
            <a:r>
              <a:rPr lang="en-US" sz="1400" b="1" dirty="0" err="1"/>
              <a:t>Svuotamento</a:t>
            </a:r>
            <a:r>
              <a:rPr lang="en-US" sz="1400" b="1" dirty="0"/>
              <a:t> </a:t>
            </a:r>
            <a:r>
              <a:rPr lang="en-US" sz="1400" b="1" dirty="0" err="1"/>
              <a:t>intestinale</a:t>
            </a:r>
            <a:br>
              <a:rPr lang="en-US" sz="1400" b="1" dirty="0"/>
            </a:br>
            <a:r>
              <a:rPr lang="en-US" b="1" dirty="0"/>
              <a:t>4.1 </a:t>
            </a:r>
            <a:r>
              <a:rPr lang="en-US" b="1" dirty="0" err="1"/>
              <a:t>Svuotamento</a:t>
            </a:r>
            <a:endParaRPr lang="en-US" b="1" dirty="0"/>
          </a:p>
        </p:txBody>
      </p:sp>
      <p:sp>
        <p:nvSpPr>
          <p:cNvPr id="11" name="Content Placeholder 10">
            <a:extLst>
              <a:ext uri="{FF2B5EF4-FFF2-40B4-BE49-F238E27FC236}">
                <a16:creationId xmlns:a16="http://schemas.microsoft.com/office/drawing/2014/main" id="{6A3E77B6-B25B-3693-CB5E-28967E579970}"/>
              </a:ext>
            </a:extLst>
          </p:cNvPr>
          <p:cNvSpPr>
            <a:spLocks noGrp="1"/>
          </p:cNvSpPr>
          <p:nvPr>
            <p:ph idx="1"/>
          </p:nvPr>
        </p:nvSpPr>
        <p:spPr>
          <a:xfrm>
            <a:off x="5664200" y="2276474"/>
            <a:ext cx="5689598" cy="3924301"/>
          </a:xfrm>
        </p:spPr>
        <p:txBody>
          <a:bodyPr>
            <a:noAutofit/>
          </a:bodyPr>
          <a:lstStyle/>
          <a:p>
            <a:pPr marL="0" indent="0">
              <a:buNone/>
            </a:pPr>
            <a:r>
              <a:rPr lang="it-IT" dirty="0"/>
              <a:t>Indaga sulle ragioni alla base dei problemi di svuotamento intestinale. 
Il paziente soffre di stitichezza, incontinenza fecale o entrambe?
Garantire un buon regime di svuotamento intestinale.
Normale frequenza delle evacuazioni: da 3 volte al giorno a 3 volte a settimana.
Ricordati di rivedere la posizione del bagno: usa uno sgabello per sollevare le gambe e cambiare angolazione.</a:t>
            </a:r>
            <a:endParaRPr lang="en-US" dirty="0"/>
          </a:p>
        </p:txBody>
      </p:sp>
      <p:pic>
        <p:nvPicPr>
          <p:cNvPr id="13" name="Picture Placeholder 12">
            <a:extLst>
              <a:ext uri="{FF2B5EF4-FFF2-40B4-BE49-F238E27FC236}">
                <a16:creationId xmlns:a16="http://schemas.microsoft.com/office/drawing/2014/main" id="{5A01060B-EF90-CB6E-EBF0-ED3CA98D68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179" r="8179"/>
          <a:stretch/>
        </p:blipFill>
        <p:spPr>
          <a:xfrm flipH="1">
            <a:off x="839788" y="915988"/>
            <a:ext cx="4176712" cy="5284787"/>
          </a:xfrm>
        </p:spPr>
      </p:pic>
      <p:pic>
        <p:nvPicPr>
          <p:cNvPr id="2" name="Graphic 7">
            <a:hlinkClick r:id="" action="ppaction://hlinkshowjump?jump=nextslide"/>
            <a:extLst>
              <a:ext uri="{FF2B5EF4-FFF2-40B4-BE49-F238E27FC236}">
                <a16:creationId xmlns:a16="http://schemas.microsoft.com/office/drawing/2014/main" id="{C36D5D58-D887-30F5-D0AD-3DFCF02F8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CFD2EB43-DF1B-A48E-40E6-42FBC72675E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DA09A4E1-2CB5-CCF4-E080-BC298F6444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124904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E550A-A842-4F93-F054-B59522E3F0F2}"/>
              </a:ext>
            </a:extLst>
          </p:cNvPr>
          <p:cNvSpPr>
            <a:spLocks noGrp="1"/>
          </p:cNvSpPr>
          <p:nvPr>
            <p:ph type="title"/>
          </p:nvPr>
        </p:nvSpPr>
        <p:spPr>
          <a:xfrm>
            <a:off x="838200" y="916343"/>
            <a:ext cx="10515600" cy="1072795"/>
          </a:xfrm>
        </p:spPr>
        <p:txBody>
          <a:bodyPr/>
          <a:lstStyle/>
          <a:p>
            <a:r>
              <a:rPr lang="en-US" sz="1400" b="1" dirty="0" err="1"/>
              <a:t>Svuotamento</a:t>
            </a:r>
            <a:r>
              <a:rPr lang="en-US" sz="1400" b="1" dirty="0"/>
              <a:t> </a:t>
            </a:r>
            <a:r>
              <a:rPr lang="en-US" sz="1400" b="1" dirty="0" err="1"/>
              <a:t>intestinale</a:t>
            </a:r>
            <a:br>
              <a:rPr lang="en-US" b="1" dirty="0"/>
            </a:br>
            <a:r>
              <a:rPr lang="en-US" b="1" dirty="0"/>
              <a:t>4.2 </a:t>
            </a:r>
            <a:r>
              <a:rPr lang="it-IT" b="1" dirty="0"/>
              <a:t>Svuotamento intestinale: fattori da considerare</a:t>
            </a:r>
            <a:endParaRPr lang="sv-SE" b="1" dirty="0"/>
          </a:p>
        </p:txBody>
      </p:sp>
      <p:sp>
        <p:nvSpPr>
          <p:cNvPr id="3" name="Content Placeholder 2">
            <a:extLst>
              <a:ext uri="{FF2B5EF4-FFF2-40B4-BE49-F238E27FC236}">
                <a16:creationId xmlns:a16="http://schemas.microsoft.com/office/drawing/2014/main" id="{A47BBDC3-2F7B-A123-D4BA-782E74421238}"/>
              </a:ext>
            </a:extLst>
          </p:cNvPr>
          <p:cNvSpPr>
            <a:spLocks noGrp="1"/>
          </p:cNvSpPr>
          <p:nvPr>
            <p:ph idx="1"/>
          </p:nvPr>
        </p:nvSpPr>
        <p:spPr>
          <a:xfrm>
            <a:off x="838199" y="2145845"/>
            <a:ext cx="5947611" cy="4579808"/>
          </a:xfrm>
        </p:spPr>
        <p:txBody>
          <a:bodyPr vert="horz" lIns="0" tIns="0" rIns="0" bIns="0" rtlCol="0" anchor="t">
            <a:noAutofit/>
          </a:bodyPr>
          <a:lstStyle/>
          <a:p>
            <a:pPr marL="0" indent="0">
              <a:lnSpc>
                <a:spcPct val="100000"/>
              </a:lnSpc>
              <a:buNone/>
            </a:pPr>
            <a:r>
              <a:rPr lang="en" b="1" dirty="0"/>
              <a:t>La costipazione (stipsi) </a:t>
            </a:r>
            <a:r>
              <a:rPr lang="it-IT" dirty="0"/>
              <a:t>porta a una pressione sulla vescica e sull'uretra, che influisce sulla funzione. Sia la capacità di contenimento che quella di svuotamento dell'urina si deteriorano</a:t>
            </a:r>
            <a:r>
              <a:rPr lang="en" dirty="0"/>
              <a:t>. </a:t>
            </a:r>
          </a:p>
          <a:p>
            <a:pPr marL="0" indent="0">
              <a:lnSpc>
                <a:spcPct val="100000"/>
              </a:lnSpc>
              <a:buNone/>
            </a:pPr>
            <a:r>
              <a:rPr lang="it-IT" dirty="0"/>
              <a:t>Sono necessari almeno due criteri per definirla come stipsi </a:t>
            </a:r>
            <a:r>
              <a:rPr lang="en" dirty="0"/>
              <a:t>(criteri di ROMA IV):</a:t>
            </a:r>
            <a:endParaRPr lang="sv-SE" dirty="0"/>
          </a:p>
          <a:p>
            <a:pPr marL="800100" lvl="1" indent="-342900">
              <a:lnSpc>
                <a:spcPct val="100000"/>
              </a:lnSpc>
              <a:buFont typeface="+mj-lt"/>
              <a:buAutoNum type="arabicPeriod"/>
            </a:pPr>
            <a:r>
              <a:rPr lang="it-IT" dirty="0"/>
              <a:t>M</a:t>
            </a:r>
            <a:r>
              <a:rPr lang="it-IT" b="0" i="0" dirty="0">
                <a:effectLst/>
              </a:rPr>
              <a:t>eno di 3 evacuazioni spontanee alla settimana</a:t>
            </a:r>
            <a:r>
              <a:rPr lang="it-IT" dirty="0"/>
              <a:t>.
F</a:t>
            </a:r>
            <a:r>
              <a:rPr lang="it-IT" b="0" i="0" dirty="0">
                <a:effectLst/>
              </a:rPr>
              <a:t>eci dure o caprine in più di 1/4 (25%) delle defecazioni</a:t>
            </a:r>
            <a:r>
              <a:rPr lang="it-IT" dirty="0"/>
              <a:t>.
D</a:t>
            </a:r>
            <a:r>
              <a:rPr lang="it-IT" b="0" i="0" dirty="0">
                <a:effectLst/>
              </a:rPr>
              <a:t>ifficoltà in più di 1/4 (25%) delle defecazioni</a:t>
            </a:r>
            <a:r>
              <a:rPr lang="it-IT" dirty="0"/>
              <a:t>.
S</a:t>
            </a:r>
            <a:r>
              <a:rPr lang="it-IT" b="0" i="0" dirty="0">
                <a:effectLst/>
              </a:rPr>
              <a:t>ensazione di evacuazione incompleta in più di 1/4 (25%) delle defecazioni</a:t>
            </a:r>
            <a:r>
              <a:rPr lang="it-IT" dirty="0"/>
              <a:t>.
</a:t>
            </a:r>
            <a:r>
              <a:rPr lang="it-IT" sz="1400" dirty="0"/>
              <a:t>Elenco completo nelle note</a:t>
            </a:r>
            <a:r>
              <a:rPr lang="en" sz="1400" dirty="0"/>
              <a:t>.</a:t>
            </a:r>
            <a:endParaRPr lang="en" dirty="0"/>
          </a:p>
        </p:txBody>
      </p:sp>
      <p:sp>
        <p:nvSpPr>
          <p:cNvPr id="5" name="TextBox 4">
            <a:extLst>
              <a:ext uri="{FF2B5EF4-FFF2-40B4-BE49-F238E27FC236}">
                <a16:creationId xmlns:a16="http://schemas.microsoft.com/office/drawing/2014/main" id="{FA021C8C-33D6-D40F-5AE3-C810741AE70F}"/>
              </a:ext>
            </a:extLst>
          </p:cNvPr>
          <p:cNvSpPr txBox="1"/>
          <p:nvPr/>
        </p:nvSpPr>
        <p:spPr>
          <a:xfrm>
            <a:off x="7077297" y="2145845"/>
            <a:ext cx="4274916" cy="4162678"/>
          </a:xfrm>
          <a:prstGeom prst="rect">
            <a:avLst/>
          </a:prstGeom>
          <a:noFill/>
        </p:spPr>
        <p:txBody>
          <a:bodyPr wrap="square" lIns="0" tIns="0" rIns="0" bIns="0">
            <a:spAutoFit/>
          </a:bodyPr>
          <a:lstStyle/>
          <a:p>
            <a:r>
              <a:rPr lang="it-IT" sz="2000" b="1" dirty="0">
                <a:solidFill>
                  <a:srgbClr val="000000"/>
                </a:solidFill>
              </a:rPr>
              <a:t>Incontinenza fecale</a:t>
            </a:r>
          </a:p>
          <a:p>
            <a:r>
              <a:rPr lang="it-IT" sz="2000" dirty="0">
                <a:solidFill>
                  <a:srgbClr val="000000"/>
                </a:solidFill>
              </a:rPr>
              <a:t>Esistono 3 classificazioni dei sintomi dell'incontinenza fecale</a:t>
            </a:r>
            <a:r>
              <a:rPr lang="en" sz="2000" dirty="0">
                <a:solidFill>
                  <a:srgbClr val="000000"/>
                </a:solidFill>
              </a:rPr>
              <a:t>:</a:t>
            </a:r>
            <a:endParaRPr lang="sv-SE" sz="2000" dirty="0">
              <a:solidFill>
                <a:srgbClr val="000000"/>
              </a:solidFill>
            </a:endParaRPr>
          </a:p>
          <a:p>
            <a:pPr marL="701675" lvl="2" indent="-342900">
              <a:spcBef>
                <a:spcPts val="500"/>
              </a:spcBef>
              <a:buFont typeface="+mj-lt"/>
              <a:buAutoNum type="arabicPeriod"/>
            </a:pPr>
            <a:r>
              <a:rPr lang="en" b="1" dirty="0">
                <a:solidFill>
                  <a:srgbClr val="000000"/>
                </a:solidFill>
              </a:rPr>
              <a:t>Incontinenza passiva: </a:t>
            </a:r>
            <a:r>
              <a:rPr lang="it-IT" dirty="0">
                <a:solidFill>
                  <a:srgbClr val="000000"/>
                </a:solidFill>
              </a:rPr>
              <a:t>definita come svuotamento involontario dell'intestino senza una precedente sensazione di urgenza o necessità di defecare</a:t>
            </a:r>
          </a:p>
          <a:p>
            <a:pPr marL="701675" lvl="2" indent="-342900">
              <a:spcBef>
                <a:spcPts val="500"/>
              </a:spcBef>
              <a:buFont typeface="+mj-lt"/>
              <a:buAutoNum type="arabicPeriod"/>
            </a:pPr>
            <a:r>
              <a:rPr lang="en" b="1" dirty="0">
                <a:solidFill>
                  <a:srgbClr val="000000"/>
                </a:solidFill>
              </a:rPr>
              <a:t>Incontinenza da urgenza: </a:t>
            </a:r>
            <a:r>
              <a:rPr lang="it-IT" dirty="0">
                <a:solidFill>
                  <a:srgbClr val="000000"/>
                </a:solidFill>
              </a:rPr>
              <a:t>definita come svuotamento involontario dell'intestino nonostante i tentativi di trattenere le feci</a:t>
            </a:r>
            <a:r>
              <a:rPr lang="en" dirty="0">
                <a:solidFill>
                  <a:srgbClr val="000000"/>
                </a:solidFill>
              </a:rPr>
              <a:t>,</a:t>
            </a:r>
            <a:endParaRPr lang="en" dirty="0">
              <a:solidFill>
                <a:srgbClr val="000000"/>
              </a:solidFill>
              <a:cs typeface="Calibri"/>
            </a:endParaRPr>
          </a:p>
          <a:p>
            <a:pPr marL="701675" lvl="2" indent="-342900">
              <a:spcBef>
                <a:spcPts val="500"/>
              </a:spcBef>
              <a:buFont typeface="+mj-lt"/>
              <a:buAutoNum type="arabicPeriod"/>
            </a:pPr>
            <a:r>
              <a:rPr lang="it-IT" b="1" dirty="0">
                <a:solidFill>
                  <a:srgbClr val="000000"/>
                </a:solidFill>
              </a:rPr>
              <a:t>Incontinenza mista</a:t>
            </a:r>
            <a:r>
              <a:rPr lang="en" b="1" dirty="0">
                <a:solidFill>
                  <a:srgbClr val="000000"/>
                </a:solidFill>
              </a:rPr>
              <a:t>: </a:t>
            </a:r>
            <a:r>
              <a:rPr lang="it-IT" dirty="0">
                <a:solidFill>
                  <a:srgbClr val="000000"/>
                </a:solidFill>
              </a:rPr>
              <a:t>definita come sintomi sia passivi che da urgenza</a:t>
            </a:r>
            <a:r>
              <a:rPr lang="en" dirty="0">
                <a:solidFill>
                  <a:srgbClr val="000000"/>
                </a:solidFill>
              </a:rPr>
              <a:t>.</a:t>
            </a:r>
            <a:endParaRPr lang="en" dirty="0">
              <a:solidFill>
                <a:srgbClr val="000000"/>
              </a:solidFill>
              <a:cs typeface="Calibri"/>
            </a:endParaRPr>
          </a:p>
        </p:txBody>
      </p:sp>
    </p:spTree>
    <p:extLst>
      <p:ext uri="{BB962C8B-B14F-4D97-AF65-F5344CB8AC3E}">
        <p14:creationId xmlns:p14="http://schemas.microsoft.com/office/powerpoint/2010/main" val="231914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601FF370-072D-2242-969B-CDD0C673BA87}"/>
              </a:ext>
            </a:extLst>
          </p:cNvPr>
          <p:cNvSpPr>
            <a:spLocks noGrp="1"/>
          </p:cNvSpPr>
          <p:nvPr>
            <p:ph type="title"/>
          </p:nvPr>
        </p:nvSpPr>
        <p:spPr>
          <a:xfrm>
            <a:off x="5674159" y="916343"/>
            <a:ext cx="5689599" cy="1072795"/>
          </a:xfrm>
        </p:spPr>
        <p:txBody>
          <a:bodyPr>
            <a:noAutofit/>
          </a:bodyPr>
          <a:lstStyle/>
          <a:p>
            <a:r>
              <a:rPr lang="en-US" sz="1400" b="1" dirty="0" err="1"/>
              <a:t>Svuotamento</a:t>
            </a:r>
            <a:r>
              <a:rPr lang="en-US" sz="1400" b="1" dirty="0"/>
              <a:t> </a:t>
            </a:r>
            <a:r>
              <a:rPr lang="en-US" sz="1400" b="1" dirty="0" err="1"/>
              <a:t>intestinale</a:t>
            </a:r>
            <a:br>
              <a:rPr lang="en-US" b="1" dirty="0"/>
            </a:br>
            <a:r>
              <a:rPr lang="en-US" b="1" dirty="0"/>
              <a:t>4.3 </a:t>
            </a:r>
            <a:r>
              <a:rPr lang="en-US" b="1" dirty="0" err="1"/>
              <a:t>Svuotamento</a:t>
            </a:r>
            <a:r>
              <a:rPr lang="en-US" b="1" dirty="0"/>
              <a:t> </a:t>
            </a:r>
            <a:r>
              <a:rPr lang="en-US" b="1" dirty="0" err="1"/>
              <a:t>intestinale</a:t>
            </a:r>
            <a:r>
              <a:rPr lang="en-US" b="1" dirty="0"/>
              <a:t> – </a:t>
            </a:r>
            <a:r>
              <a:rPr lang="en-US" b="1" dirty="0" err="1"/>
              <a:t>risorse</a:t>
            </a:r>
            <a:endParaRPr lang="en-US" b="1" dirty="0"/>
          </a:p>
        </p:txBody>
      </p:sp>
      <p:sp>
        <p:nvSpPr>
          <p:cNvPr id="3" name="Text">
            <a:extLst>
              <a:ext uri="{FF2B5EF4-FFF2-40B4-BE49-F238E27FC236}">
                <a16:creationId xmlns:a16="http://schemas.microsoft.com/office/drawing/2014/main" id="{89FFAF22-E018-5351-760E-C346236A7099}"/>
              </a:ext>
            </a:extLst>
          </p:cNvPr>
          <p:cNvSpPr>
            <a:spLocks noGrp="1"/>
          </p:cNvSpPr>
          <p:nvPr>
            <p:ph idx="1"/>
          </p:nvPr>
        </p:nvSpPr>
        <p:spPr>
          <a:xfrm>
            <a:off x="5674160" y="2276474"/>
            <a:ext cx="2700000" cy="1899351"/>
          </a:xfrm>
        </p:spPr>
        <p:txBody>
          <a:bodyPr vert="horz" lIns="0" tIns="0" rIns="0" bIns="0" rtlCol="0" anchor="t">
            <a:noAutofit/>
          </a:bodyPr>
          <a:lstStyle/>
          <a:p>
            <a:pPr marL="0" indent="0">
              <a:buNone/>
            </a:pPr>
            <a:r>
              <a:rPr lang="it-IT" b="1" dirty="0"/>
              <a:t>Diario intestinale</a:t>
            </a:r>
          </a:p>
          <a:p>
            <a:pPr marL="0" indent="0">
              <a:buNone/>
            </a:pPr>
            <a:r>
              <a:rPr lang="it-IT" dirty="0"/>
              <a:t>Un diario intestinale può essere un buono strumento per un'indagine iniziale.</a:t>
            </a:r>
            <a:endParaRPr lang="en-US" dirty="0"/>
          </a:p>
        </p:txBody>
      </p:sp>
      <p:sp>
        <p:nvSpPr>
          <p:cNvPr id="5" name="Linked button">
            <a:hlinkClick r:id="rId3"/>
            <a:extLst>
              <a:ext uri="{FF2B5EF4-FFF2-40B4-BE49-F238E27FC236}">
                <a16:creationId xmlns:a16="http://schemas.microsoft.com/office/drawing/2014/main" id="{AD566E81-2169-39A1-EBAB-BFD5D680D05F}"/>
              </a:ext>
            </a:extLst>
          </p:cNvPr>
          <p:cNvSpPr/>
          <p:nvPr/>
        </p:nvSpPr>
        <p:spPr>
          <a:xfrm>
            <a:off x="5674158" y="4831550"/>
            <a:ext cx="5678054"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solidFill>
                  <a:schemeClr val="bg1"/>
                </a:solidFill>
              </a:rPr>
              <a:t>Scarica</a:t>
            </a:r>
            <a:r>
              <a:rPr lang="en-US" sz="1400" dirty="0">
                <a:solidFill>
                  <a:schemeClr val="bg1"/>
                </a:solidFill>
              </a:rPr>
              <a:t> il </a:t>
            </a:r>
            <a:r>
              <a:rPr lang="en-US" sz="1400" dirty="0" err="1">
                <a:solidFill>
                  <a:schemeClr val="bg1"/>
                </a:solidFill>
              </a:rPr>
              <a:t>diario</a:t>
            </a:r>
            <a:r>
              <a:rPr lang="en-US" sz="1400" dirty="0">
                <a:solidFill>
                  <a:schemeClr val="bg1"/>
                </a:solidFill>
              </a:rPr>
              <a:t> </a:t>
            </a:r>
            <a:r>
              <a:rPr lang="en-US" sz="1400" dirty="0" err="1">
                <a:solidFill>
                  <a:schemeClr val="bg1"/>
                </a:solidFill>
              </a:rPr>
              <a:t>intestinale</a:t>
            </a:r>
            <a:endParaRPr lang="en-US" sz="1400" dirty="0">
              <a:solidFill>
                <a:schemeClr val="bg1"/>
              </a:solidFill>
            </a:endParaRPr>
          </a:p>
        </p:txBody>
      </p:sp>
      <p:sp>
        <p:nvSpPr>
          <p:cNvPr id="22" name="TextBox 21">
            <a:extLst>
              <a:ext uri="{FF2B5EF4-FFF2-40B4-BE49-F238E27FC236}">
                <a16:creationId xmlns:a16="http://schemas.microsoft.com/office/drawing/2014/main" id="{D0678D3B-F666-5BD8-6716-2523BD6E6967}"/>
              </a:ext>
            </a:extLst>
          </p:cNvPr>
          <p:cNvSpPr txBox="1"/>
          <p:nvPr/>
        </p:nvSpPr>
        <p:spPr>
          <a:xfrm>
            <a:off x="8652212" y="2276475"/>
            <a:ext cx="2700000" cy="1938992"/>
          </a:xfrm>
          <a:prstGeom prst="rect">
            <a:avLst/>
          </a:prstGeom>
          <a:noFill/>
        </p:spPr>
        <p:txBody>
          <a:bodyPr wrap="square" lIns="0" tIns="0" rIns="0" bIns="0">
            <a:spAutoFit/>
          </a:bodyPr>
          <a:lstStyle/>
          <a:p>
            <a:pPr>
              <a:lnSpc>
                <a:spcPct val="90000"/>
              </a:lnSpc>
              <a:spcBef>
                <a:spcPts val="1000"/>
              </a:spcBef>
            </a:pPr>
            <a:r>
              <a:rPr lang="en" sz="2000" b="1" dirty="0">
                <a:solidFill>
                  <a:srgbClr val="000000"/>
                </a:solidFill>
              </a:rPr>
              <a:t>Scala di Bristol delle feci </a:t>
            </a:r>
          </a:p>
          <a:p>
            <a:r>
              <a:rPr lang="it-IT" dirty="0">
                <a:solidFill>
                  <a:srgbClr val="000000"/>
                </a:solidFill>
              </a:rPr>
              <a:t>Utilizzare la Bristol </a:t>
            </a:r>
            <a:r>
              <a:rPr lang="it-IT" dirty="0" err="1">
                <a:solidFill>
                  <a:srgbClr val="000000"/>
                </a:solidFill>
              </a:rPr>
              <a:t>Stool</a:t>
            </a:r>
            <a:r>
              <a:rPr lang="it-IT" dirty="0">
                <a:solidFill>
                  <a:srgbClr val="000000"/>
                </a:solidFill>
              </a:rPr>
              <a:t> Scale per facilitare la discussione con il paziente e stimare se i problemi sono principalmente costipazione o incontinenza fecale.</a:t>
            </a:r>
            <a:endParaRPr lang="en" dirty="0">
              <a:solidFill>
                <a:srgbClr val="000000"/>
              </a:solidFill>
            </a:endParaRPr>
          </a:p>
        </p:txBody>
      </p:sp>
      <p:pic>
        <p:nvPicPr>
          <p:cNvPr id="23" name="Graphic 22">
            <a:extLst>
              <a:ext uri="{FF2B5EF4-FFF2-40B4-BE49-F238E27FC236}">
                <a16:creationId xmlns:a16="http://schemas.microsoft.com/office/drawing/2014/main" id="{809F48A2-688B-56E0-6A6D-3149ABCF62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72205" y="4909789"/>
            <a:ext cx="203521" cy="203521"/>
          </a:xfrm>
          <a:prstGeom prst="rect">
            <a:avLst/>
          </a:prstGeom>
        </p:spPr>
      </p:pic>
      <p:pic>
        <p:nvPicPr>
          <p:cNvPr id="31" name="Picture Placeholder 30" descr="A paper with text on it&#10;&#10;Description automatically generated">
            <a:extLst>
              <a:ext uri="{FF2B5EF4-FFF2-40B4-BE49-F238E27FC236}">
                <a16:creationId xmlns:a16="http://schemas.microsoft.com/office/drawing/2014/main" id="{D4441112-D7C4-BB4C-B0A8-7CE4293C6721}"/>
              </a:ext>
            </a:extLst>
          </p:cNvPr>
          <p:cNvPicPr>
            <a:picLocks noGrp="1" noChangeAspect="1"/>
          </p:cNvPicPr>
          <p:nvPr>
            <p:ph type="pic" sz="quarter" idx="10"/>
          </p:nvPr>
        </p:nvPicPr>
        <p:blipFill rotWithShape="1">
          <a:blip r:embed="rId6">
            <a:extLst>
              <a:ext uri="{28A0092B-C50C-407E-A947-70E740481C1C}">
                <a14:useLocalDpi xmlns:a14="http://schemas.microsoft.com/office/drawing/2010/main" val="0"/>
              </a:ext>
            </a:extLst>
          </a:blip>
          <a:srcRect l="16379" r="16379"/>
          <a:stretch/>
        </p:blipFill>
        <p:spPr>
          <a:xfrm>
            <a:off x="839788" y="915988"/>
            <a:ext cx="4211636" cy="5284787"/>
          </a:xfrm>
        </p:spPr>
      </p:pic>
      <p:pic>
        <p:nvPicPr>
          <p:cNvPr id="4" name="Graphic 7">
            <a:hlinkClick r:id="" action="ppaction://hlinkshowjump?jump=nextslide"/>
            <a:extLst>
              <a:ext uri="{FF2B5EF4-FFF2-40B4-BE49-F238E27FC236}">
                <a16:creationId xmlns:a16="http://schemas.microsoft.com/office/drawing/2014/main" id="{467BDB08-CF99-BD1C-32B9-72B121D03C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8" action="ppaction://hlinksldjump"/>
            <a:extLst>
              <a:ext uri="{FF2B5EF4-FFF2-40B4-BE49-F238E27FC236}">
                <a16:creationId xmlns:a16="http://schemas.microsoft.com/office/drawing/2014/main" id="{275F20B6-D732-8A91-AAA0-2F6165F7599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3" name="Graphic 6">
            <a:hlinkClick r:id="" action="ppaction://hlinkshowjump?jump=previousslide"/>
            <a:extLst>
              <a:ext uri="{FF2B5EF4-FFF2-40B4-BE49-F238E27FC236}">
                <a16:creationId xmlns:a16="http://schemas.microsoft.com/office/drawing/2014/main" id="{486B8A5F-9170-6BCB-7802-71848B6D604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282268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8CC6908B-BCF4-69A7-034F-CF3682D38E22}"/>
              </a:ext>
            </a:extLst>
          </p:cNvPr>
          <p:cNvSpPr>
            <a:spLocks noGrp="1"/>
          </p:cNvSpPr>
          <p:nvPr>
            <p:ph type="pic" sz="quarter" idx="10"/>
          </p:nvPr>
        </p:nvSpPr>
        <p:spPr>
          <a:xfrm>
            <a:off x="839788" y="915988"/>
            <a:ext cx="5828969" cy="5284787"/>
          </a:xfrm>
          <a:solidFill>
            <a:schemeClr val="bg1">
              <a:lumMod val="95000"/>
            </a:schemeClr>
          </a:solidFill>
        </p:spPr>
        <p:txBody>
          <a:bodyPr/>
          <a:lstStyle/>
          <a:p>
            <a:r>
              <a:rPr lang="en-SE"/>
              <a:t> </a:t>
            </a:r>
          </a:p>
        </p:txBody>
      </p:sp>
      <p:sp>
        <p:nvSpPr>
          <p:cNvPr id="2" name="Linked button">
            <a:hlinkClick r:id="rId2"/>
            <a:extLst>
              <a:ext uri="{FF2B5EF4-FFF2-40B4-BE49-F238E27FC236}">
                <a16:creationId xmlns:a16="http://schemas.microsoft.com/office/drawing/2014/main" id="{BBB3C03B-5EFB-0924-E1BA-09B8D9D079EF}"/>
              </a:ext>
            </a:extLst>
          </p:cNvPr>
          <p:cNvSpPr/>
          <p:nvPr/>
        </p:nvSpPr>
        <p:spPr>
          <a:xfrm>
            <a:off x="1358828" y="5449397"/>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Per </a:t>
            </a:r>
            <a:r>
              <a:rPr lang="en-US" sz="1400" dirty="0" err="1"/>
              <a:t>approfondire</a:t>
            </a:r>
            <a:r>
              <a:rPr lang="en-US" sz="1400" dirty="0"/>
              <a:t> </a:t>
            </a:r>
          </a:p>
        </p:txBody>
      </p:sp>
      <p:sp>
        <p:nvSpPr>
          <p:cNvPr id="15" name="Linked button">
            <a:hlinkClick r:id="rId3"/>
            <a:extLst>
              <a:ext uri="{FF2B5EF4-FFF2-40B4-BE49-F238E27FC236}">
                <a16:creationId xmlns:a16="http://schemas.microsoft.com/office/drawing/2014/main" id="{CECFCE6E-B11A-878B-55EA-E6A0056F470C}"/>
              </a:ext>
            </a:extLst>
          </p:cNvPr>
          <p:cNvSpPr/>
          <p:nvPr/>
        </p:nvSpPr>
        <p:spPr>
          <a:xfrm>
            <a:off x="4187825" y="5449397"/>
            <a:ext cx="1922113"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Per </a:t>
            </a:r>
            <a:r>
              <a:rPr lang="en-US" sz="1400" dirty="0" err="1"/>
              <a:t>approfondire</a:t>
            </a:r>
            <a:r>
              <a:rPr lang="en-US" sz="1400" dirty="0"/>
              <a:t> </a:t>
            </a:r>
          </a:p>
        </p:txBody>
      </p:sp>
      <p:sp>
        <p:nvSpPr>
          <p:cNvPr id="25" name="Title 1">
            <a:extLst>
              <a:ext uri="{FF2B5EF4-FFF2-40B4-BE49-F238E27FC236}">
                <a16:creationId xmlns:a16="http://schemas.microsoft.com/office/drawing/2014/main" id="{8D2697CE-8824-D36F-D221-6CC5C8B802AA}"/>
              </a:ext>
            </a:extLst>
          </p:cNvPr>
          <p:cNvSpPr txBox="1">
            <a:spLocks noGrp="1"/>
          </p:cNvSpPr>
          <p:nvPr>
            <p:ph type="title"/>
          </p:nvPr>
        </p:nvSpPr>
        <p:spPr>
          <a:xfrm>
            <a:off x="7497432" y="908050"/>
            <a:ext cx="3854780" cy="1081088"/>
          </a:xfrm>
        </p:spPr>
        <p:txBody>
          <a:bodyPr>
            <a:noAutofit/>
          </a:bodyPr>
          <a:lstStyle/>
          <a:p>
            <a:pPr lvl="0"/>
            <a:r>
              <a:rPr lang="en-US" sz="1400" b="1" dirty="0" err="1"/>
              <a:t>Svuotamento</a:t>
            </a:r>
            <a:r>
              <a:rPr lang="en-US" sz="1400" b="1" dirty="0"/>
              <a:t> </a:t>
            </a:r>
            <a:r>
              <a:rPr lang="en-US" sz="1400" b="1" dirty="0" err="1"/>
              <a:t>intestinale</a:t>
            </a:r>
            <a:br>
              <a:rPr lang="en-US" b="1" dirty="0"/>
            </a:br>
            <a:r>
              <a:rPr lang="en-US" b="1" dirty="0"/>
              <a:t>4.4 </a:t>
            </a:r>
            <a:r>
              <a:rPr lang="en-US" b="1" dirty="0" err="1"/>
              <a:t>Svuotamento</a:t>
            </a:r>
            <a:r>
              <a:rPr lang="en-US" b="1" dirty="0"/>
              <a:t> </a:t>
            </a:r>
            <a:r>
              <a:rPr lang="en-US" b="1" dirty="0" err="1"/>
              <a:t>intestinale</a:t>
            </a:r>
            <a:r>
              <a:rPr lang="en-US" b="1" dirty="0"/>
              <a:t> – </a:t>
            </a:r>
            <a:r>
              <a:rPr lang="en-US" b="1" dirty="0" err="1"/>
              <a:t>risorse</a:t>
            </a:r>
            <a:endParaRPr lang="en-US" b="1" dirty="0"/>
          </a:p>
        </p:txBody>
      </p:sp>
      <p:sp>
        <p:nvSpPr>
          <p:cNvPr id="27" name="Content Placeholder 26">
            <a:extLst>
              <a:ext uri="{FF2B5EF4-FFF2-40B4-BE49-F238E27FC236}">
                <a16:creationId xmlns:a16="http://schemas.microsoft.com/office/drawing/2014/main" id="{84AAE6AB-8595-E69F-A05C-C85CCBE7716A}"/>
              </a:ext>
            </a:extLst>
          </p:cNvPr>
          <p:cNvSpPr>
            <a:spLocks noGrp="1"/>
          </p:cNvSpPr>
          <p:nvPr>
            <p:ph idx="1"/>
          </p:nvPr>
        </p:nvSpPr>
        <p:spPr>
          <a:xfrm>
            <a:off x="7497432" y="2276474"/>
            <a:ext cx="3854781" cy="3924301"/>
          </a:xfrm>
        </p:spPr>
        <p:txBody>
          <a:bodyPr/>
          <a:lstStyle/>
          <a:p>
            <a:pPr marL="0" indent="0">
              <a:buNone/>
            </a:pPr>
            <a:r>
              <a:rPr lang="it-IT" dirty="0"/>
              <a:t>Studi clinici hanno dimostrato effetti positivi dell'irrigazione transanale (TAI) per migliorare le abitudini intestinali e il lavaggio del tratto colorettale, per ridurre il rischio di contaminazione della vescica da E. coli.</a:t>
            </a:r>
            <a:endParaRPr lang="en-US" sz="2000" dirty="0"/>
          </a:p>
        </p:txBody>
      </p:sp>
      <p:pic>
        <p:nvPicPr>
          <p:cNvPr id="29" name="Graphic 28">
            <a:extLst>
              <a:ext uri="{FF2B5EF4-FFF2-40B4-BE49-F238E27FC236}">
                <a16:creationId xmlns:a16="http://schemas.microsoft.com/office/drawing/2014/main" id="{6CCD70B6-5DF7-7807-AB61-F087006B3D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7605" y="5518208"/>
            <a:ext cx="203521" cy="203521"/>
          </a:xfrm>
          <a:prstGeom prst="rect">
            <a:avLst/>
          </a:prstGeom>
        </p:spPr>
      </p:pic>
      <p:pic>
        <p:nvPicPr>
          <p:cNvPr id="30" name="Graphic 29">
            <a:extLst>
              <a:ext uri="{FF2B5EF4-FFF2-40B4-BE49-F238E27FC236}">
                <a16:creationId xmlns:a16="http://schemas.microsoft.com/office/drawing/2014/main" id="{19B2ED97-C0B1-0DA0-098E-4692DF518B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18838" y="5520172"/>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54C97D65-8CDA-0A04-1C3B-DF6385E17D6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rId7" action="ppaction://hlinksldjump"/>
            <a:extLst>
              <a:ext uri="{FF2B5EF4-FFF2-40B4-BE49-F238E27FC236}">
                <a16:creationId xmlns:a16="http://schemas.microsoft.com/office/drawing/2014/main" id="{068A7608-72EC-8B91-6D40-5E2C5E713FA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32568B56-3C1E-5E10-C151-93A39E4456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31" name="Immagine 30">
            <a:extLst>
              <a:ext uri="{FF2B5EF4-FFF2-40B4-BE49-F238E27FC236}">
                <a16:creationId xmlns:a16="http://schemas.microsoft.com/office/drawing/2014/main" id="{29B8C189-B2D1-F334-AC21-4BF7B9826C4B}"/>
              </a:ext>
            </a:extLst>
          </p:cNvPr>
          <p:cNvPicPr>
            <a:picLocks noChangeAspect="1"/>
          </p:cNvPicPr>
          <p:nvPr/>
        </p:nvPicPr>
        <p:blipFill>
          <a:blip r:embed="rId9"/>
          <a:stretch>
            <a:fillRect/>
          </a:stretch>
        </p:blipFill>
        <p:spPr>
          <a:xfrm>
            <a:off x="3861391" y="1448594"/>
            <a:ext cx="2467761" cy="3617128"/>
          </a:xfrm>
          <a:prstGeom prst="rect">
            <a:avLst/>
          </a:prstGeom>
        </p:spPr>
      </p:pic>
      <p:pic>
        <p:nvPicPr>
          <p:cNvPr id="33" name="Immagine 32">
            <a:extLst>
              <a:ext uri="{FF2B5EF4-FFF2-40B4-BE49-F238E27FC236}">
                <a16:creationId xmlns:a16="http://schemas.microsoft.com/office/drawing/2014/main" id="{CC5F80EC-9272-6CC1-04F7-D01DCE24890B}"/>
              </a:ext>
            </a:extLst>
          </p:cNvPr>
          <p:cNvPicPr>
            <a:picLocks noChangeAspect="1"/>
          </p:cNvPicPr>
          <p:nvPr/>
        </p:nvPicPr>
        <p:blipFill>
          <a:blip r:embed="rId10"/>
          <a:stretch>
            <a:fillRect/>
          </a:stretch>
        </p:blipFill>
        <p:spPr>
          <a:xfrm>
            <a:off x="1403931" y="1448594"/>
            <a:ext cx="2024154" cy="3617128"/>
          </a:xfrm>
          <a:prstGeom prst="rect">
            <a:avLst/>
          </a:prstGeom>
        </p:spPr>
      </p:pic>
    </p:spTree>
    <p:extLst>
      <p:ext uri="{BB962C8B-B14F-4D97-AF65-F5344CB8AC3E}">
        <p14:creationId xmlns:p14="http://schemas.microsoft.com/office/powerpoint/2010/main" val="3067178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9B76-C075-8BA3-3865-5AC99D0578D2}"/>
              </a:ext>
            </a:extLst>
          </p:cNvPr>
          <p:cNvSpPr txBox="1">
            <a:spLocks noGrp="1"/>
          </p:cNvSpPr>
          <p:nvPr>
            <p:ph type="title"/>
          </p:nvPr>
        </p:nvSpPr>
        <p:spPr>
          <a:xfrm>
            <a:off x="838200" y="915988"/>
            <a:ext cx="10515600" cy="1073150"/>
          </a:xfrm>
        </p:spPr>
        <p:txBody>
          <a:bodyPr/>
          <a:lstStyle/>
          <a:p>
            <a:pPr lvl="0"/>
            <a:r>
              <a:rPr lang="en-US" sz="1400" b="1" dirty="0"/>
              <a:t>ICC </a:t>
            </a:r>
            <a:r>
              <a:rPr lang="en-US" sz="1400" b="1" dirty="0" err="1"/>
              <a:t>assistito</a:t>
            </a:r>
            <a:br>
              <a:rPr lang="en" b="1" dirty="0"/>
            </a:br>
            <a:r>
              <a:rPr lang="en" b="1" dirty="0"/>
              <a:t>5.1 C</a:t>
            </a:r>
            <a:r>
              <a:rPr lang="it-IT" b="1" dirty="0"/>
              <a:t>IC assistito: fattori da considerare</a:t>
            </a:r>
            <a:endParaRPr lang="sv-SE" b="1" dirty="0"/>
          </a:p>
        </p:txBody>
      </p:sp>
      <p:sp>
        <p:nvSpPr>
          <p:cNvPr id="11" name="Content Placeholder 10">
            <a:extLst>
              <a:ext uri="{FF2B5EF4-FFF2-40B4-BE49-F238E27FC236}">
                <a16:creationId xmlns:a16="http://schemas.microsoft.com/office/drawing/2014/main" id="{61983868-7368-EE0B-79EE-8FC3CF3488E6}"/>
              </a:ext>
            </a:extLst>
          </p:cNvPr>
          <p:cNvSpPr>
            <a:spLocks noGrp="1"/>
          </p:cNvSpPr>
          <p:nvPr>
            <p:ph idx="1"/>
          </p:nvPr>
        </p:nvSpPr>
        <p:spPr>
          <a:xfrm>
            <a:off x="838199" y="2276474"/>
            <a:ext cx="10515599" cy="3924301"/>
          </a:xfrm>
        </p:spPr>
        <p:txBody>
          <a:bodyPr/>
          <a:lstStyle/>
          <a:p>
            <a:r>
              <a:rPr lang="en-US" dirty="0" err="1"/>
              <a:t>Tecnica</a:t>
            </a:r>
            <a:r>
              <a:rPr lang="en-US" dirty="0"/>
              <a:t> </a:t>
            </a:r>
            <a:r>
              <a:rPr lang="en-US" dirty="0" err="1"/>
              <a:t>pulita</a:t>
            </a:r>
            <a:r>
              <a:rPr lang="en-US" dirty="0"/>
              <a:t>/no touch in </a:t>
            </a:r>
            <a:r>
              <a:rPr lang="en-US" dirty="0" err="1"/>
              <a:t>ambiente</a:t>
            </a:r>
            <a:r>
              <a:rPr lang="en-US" dirty="0"/>
              <a:t> </a:t>
            </a:r>
            <a:r>
              <a:rPr lang="en-US" dirty="0" err="1"/>
              <a:t>comunitario</a:t>
            </a:r>
            <a:r>
              <a:rPr lang="en-US" dirty="0"/>
              <a:t> </a:t>
            </a:r>
          </a:p>
          <a:p>
            <a:r>
              <a:rPr lang="it-IT" dirty="0"/>
              <a:t>Formazione sulle competenze per il CIC richiesta ai caregiver</a:t>
            </a:r>
            <a:endParaRPr lang="en-US" dirty="0"/>
          </a:p>
          <a:p>
            <a:r>
              <a:rPr lang="it-IT" dirty="0"/>
              <a:t>Sostenere piani di assistenza personalizzati in base alle esigenze del paziente</a:t>
            </a:r>
            <a:br>
              <a:rPr lang="it-IT" dirty="0"/>
            </a:br>
            <a:r>
              <a:rPr lang="it-IT" dirty="0"/>
              <a:t>e ai requisiti del CI. </a:t>
            </a:r>
            <a:endParaRPr lang="en-US" dirty="0"/>
          </a:p>
          <a:p>
            <a:pPr lvl="1"/>
            <a:r>
              <a:rPr lang="en-US" dirty="0" err="1"/>
              <a:t>Frequenza</a:t>
            </a:r>
            <a:r>
              <a:rPr lang="en-US" dirty="0"/>
              <a:t> del </a:t>
            </a:r>
            <a:r>
              <a:rPr lang="en-US" dirty="0" err="1"/>
              <a:t>cateterismo</a:t>
            </a:r>
            <a:endParaRPr lang="en-US" dirty="0"/>
          </a:p>
          <a:p>
            <a:pPr lvl="1"/>
            <a:r>
              <a:rPr lang="en-US" dirty="0" err="1"/>
              <a:t>Documentazione</a:t>
            </a:r>
            <a:r>
              <a:rPr lang="en-US" dirty="0"/>
              <a:t> e </a:t>
            </a:r>
            <a:r>
              <a:rPr lang="en-US" dirty="0" err="1"/>
              <a:t>monitoraggio</a:t>
            </a:r>
            <a:endParaRPr lang="en-US" dirty="0"/>
          </a:p>
          <a:p>
            <a:pPr lvl="1"/>
            <a:r>
              <a:rPr lang="it-IT" dirty="0"/>
              <a:t>Ambiente/luogo in cui viene eseguito il CIC </a:t>
            </a:r>
            <a:endParaRPr lang="en-US" dirty="0"/>
          </a:p>
        </p:txBody>
      </p:sp>
      <p:sp>
        <p:nvSpPr>
          <p:cNvPr id="8" name="TextBox 7">
            <a:extLst>
              <a:ext uri="{FF2B5EF4-FFF2-40B4-BE49-F238E27FC236}">
                <a16:creationId xmlns:a16="http://schemas.microsoft.com/office/drawing/2014/main" id="{FEDE7AAE-C611-32B4-5204-B3B1B9B305C9}"/>
              </a:ext>
            </a:extLst>
          </p:cNvPr>
          <p:cNvSpPr txBox="1"/>
          <p:nvPr/>
        </p:nvSpPr>
        <p:spPr>
          <a:xfrm>
            <a:off x="838200" y="5117108"/>
            <a:ext cx="2890684" cy="307777"/>
          </a:xfrm>
          <a:prstGeom prst="rect">
            <a:avLst/>
          </a:prstGeom>
          <a:noFill/>
        </p:spPr>
        <p:txBody>
          <a:bodyPr wrap="square" rtlCol="0">
            <a:spAutoFit/>
          </a:bodyPr>
          <a:lstStyle/>
          <a:p>
            <a:r>
              <a:rPr lang="it-IT" sz="1400" i="1">
                <a:solidFill>
                  <a:schemeClr val="bg1">
                    <a:lumMod val="50000"/>
                  </a:schemeClr>
                </a:solidFill>
              </a:rPr>
              <a:t>Linee guida EAUN IC 2024</a:t>
            </a:r>
            <a:endParaRPr lang="sv-SE" sz="1400" i="1" dirty="0">
              <a:solidFill>
                <a:schemeClr val="bg1">
                  <a:lumMod val="50000"/>
                </a:schemeClr>
              </a:solidFill>
            </a:endParaRPr>
          </a:p>
        </p:txBody>
      </p:sp>
      <p:pic>
        <p:nvPicPr>
          <p:cNvPr id="3" name="Graphic 7">
            <a:hlinkClick r:id="" action="ppaction://hlinkshowjump?jump=nextslide"/>
            <a:extLst>
              <a:ext uri="{FF2B5EF4-FFF2-40B4-BE49-F238E27FC236}">
                <a16:creationId xmlns:a16="http://schemas.microsoft.com/office/drawing/2014/main" id="{84BB3B60-0577-F35D-1376-287265E89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4" action="ppaction://hlinksldjump"/>
            <a:extLst>
              <a:ext uri="{FF2B5EF4-FFF2-40B4-BE49-F238E27FC236}">
                <a16:creationId xmlns:a16="http://schemas.microsoft.com/office/drawing/2014/main" id="{72199928-3CF4-BE21-63BA-32073536CF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F523FC4B-C74E-1195-D6F2-B65843EE5D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101747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A154-2508-F6F8-D3D3-2531139FBC78}"/>
              </a:ext>
            </a:extLst>
          </p:cNvPr>
          <p:cNvSpPr txBox="1">
            <a:spLocks noGrp="1"/>
          </p:cNvSpPr>
          <p:nvPr>
            <p:ph type="title"/>
          </p:nvPr>
        </p:nvSpPr>
        <p:spPr/>
        <p:txBody>
          <a:bodyPr>
            <a:noAutofit/>
          </a:bodyPr>
          <a:lstStyle/>
          <a:p>
            <a:pPr lvl="0">
              <a:lnSpc>
                <a:spcPts val="3300"/>
              </a:lnSpc>
            </a:pPr>
            <a:r>
              <a:rPr lang="en-US" sz="1400" b="1" dirty="0"/>
              <a:t>CIC </a:t>
            </a:r>
            <a:r>
              <a:rPr lang="en-US" sz="1400" b="1" dirty="0" err="1"/>
              <a:t>assistito</a:t>
            </a:r>
            <a:br>
              <a:rPr lang="en-US" sz="1400" b="1" dirty="0"/>
            </a:br>
            <a:r>
              <a:rPr lang="en-US" sz="3200" b="1" dirty="0"/>
              <a:t>5.2 C</a:t>
            </a:r>
            <a:r>
              <a:rPr lang="it-IT" b="1" dirty="0"/>
              <a:t>IC assistito: fattori da considerare</a:t>
            </a:r>
            <a:endParaRPr lang="en-US" sz="3200" b="1" dirty="0"/>
          </a:p>
        </p:txBody>
      </p:sp>
      <p:sp>
        <p:nvSpPr>
          <p:cNvPr id="3" name="Content Placeholder 2">
            <a:extLst>
              <a:ext uri="{FF2B5EF4-FFF2-40B4-BE49-F238E27FC236}">
                <a16:creationId xmlns:a16="http://schemas.microsoft.com/office/drawing/2014/main" id="{EFB49CF7-ECB6-B4E1-8E93-87FECAEFBA52}"/>
              </a:ext>
            </a:extLst>
          </p:cNvPr>
          <p:cNvSpPr txBox="1">
            <a:spLocks noGrp="1"/>
          </p:cNvSpPr>
          <p:nvPr>
            <p:ph idx="1"/>
          </p:nvPr>
        </p:nvSpPr>
        <p:spPr>
          <a:xfrm>
            <a:off x="5016500" y="2276474"/>
            <a:ext cx="6756400" cy="2611063"/>
          </a:xfrm>
        </p:spPr>
        <p:txBody>
          <a:bodyPr>
            <a:noAutofit/>
          </a:bodyPr>
          <a:lstStyle/>
          <a:p>
            <a:pPr lvl="0"/>
            <a:r>
              <a:rPr lang="it-IT" sz="2000" dirty="0"/>
              <a:t>Compiti dell'infermiere responsabile per la formazione dei caregivers</a:t>
            </a:r>
            <a:endParaRPr lang="en-US" sz="2000" dirty="0"/>
          </a:p>
          <a:p>
            <a:pPr marL="549275" lvl="1" indent="-285750">
              <a:buFont typeface="System Font Regular"/>
              <a:buChar char="–"/>
            </a:pPr>
            <a:r>
              <a:rPr lang="it-IT" sz="1600" dirty="0"/>
              <a:t>Quanti sono i caregivers coinvolti nella procedura CIC</a:t>
            </a:r>
            <a:r>
              <a:rPr lang="en-US" sz="1600" dirty="0"/>
              <a:t>?</a:t>
            </a:r>
          </a:p>
          <a:p>
            <a:pPr marL="549275" lvl="1" indent="-285750">
              <a:spcAft>
                <a:spcPts val="600"/>
              </a:spcAft>
              <a:buFont typeface="System Font Regular"/>
              <a:buChar char="–"/>
            </a:pPr>
            <a:r>
              <a:rPr lang="it-IT" sz="1600" dirty="0"/>
              <a:t>Assicurarsi che tutte le persone coinvolte abbiano un livello sufficiente di conoscenza della terapia del CIC</a:t>
            </a:r>
          </a:p>
          <a:p>
            <a:pPr marL="266700" lvl="1" indent="-266700">
              <a:spcAft>
                <a:spcPts val="600"/>
              </a:spcAft>
            </a:pPr>
            <a:r>
              <a:rPr lang="it-IT" sz="2000" dirty="0"/>
              <a:t>In quale ambiente/luogo viene eseguito il CIC</a:t>
            </a:r>
            <a:r>
              <a:rPr lang="en-US" sz="2000" dirty="0"/>
              <a:t>?</a:t>
            </a:r>
          </a:p>
          <a:p>
            <a:pPr marL="549275" lvl="1" indent="-285750">
              <a:buFont typeface="System Font Regular"/>
              <a:buChar char="–"/>
            </a:pPr>
            <a:r>
              <a:rPr lang="en-US" sz="1600" b="1" dirty="0"/>
              <a:t>CIC a </a:t>
            </a:r>
            <a:r>
              <a:rPr lang="en-US" sz="1600" b="1" dirty="0" err="1"/>
              <a:t>letto</a:t>
            </a:r>
            <a:r>
              <a:rPr lang="en-US" sz="1600" dirty="0"/>
              <a:t>: </a:t>
            </a:r>
            <a:r>
              <a:rPr lang="it-IT" sz="1600" dirty="0"/>
              <a:t>Se possibile, sollevare l'estremità della testa del letto per un migliore svuotamento o utilizzare una prolunga del tubo o una sacca di drenaggio del catetere</a:t>
            </a:r>
            <a:r>
              <a:rPr lang="en-US" sz="1600" dirty="0"/>
              <a:t>.</a:t>
            </a:r>
          </a:p>
        </p:txBody>
      </p:sp>
      <p:sp>
        <p:nvSpPr>
          <p:cNvPr id="7" name="Picture Placeholder 6">
            <a:extLst>
              <a:ext uri="{FF2B5EF4-FFF2-40B4-BE49-F238E27FC236}">
                <a16:creationId xmlns:a16="http://schemas.microsoft.com/office/drawing/2014/main" id="{C57FB0F0-AE20-1AF5-D435-B02B6067FFD0}"/>
              </a:ext>
            </a:extLst>
          </p:cNvPr>
          <p:cNvSpPr>
            <a:spLocks noGrp="1"/>
          </p:cNvSpPr>
          <p:nvPr>
            <p:ph type="pic" sz="quarter" idx="10"/>
          </p:nvPr>
        </p:nvSpPr>
        <p:spPr>
          <a:solidFill>
            <a:schemeClr val="bg1">
              <a:lumMod val="95000"/>
            </a:schemeClr>
          </a:solidFill>
        </p:spPr>
        <p:txBody>
          <a:bodyPr/>
          <a:lstStyle/>
          <a:p>
            <a:r>
              <a:rPr lang="en-SE"/>
              <a:t> </a:t>
            </a:r>
          </a:p>
        </p:txBody>
      </p:sp>
      <p:sp>
        <p:nvSpPr>
          <p:cNvPr id="5" name="Linked button">
            <a:hlinkClick r:id="rId3"/>
            <a:extLst>
              <a:ext uri="{FF2B5EF4-FFF2-40B4-BE49-F238E27FC236}">
                <a16:creationId xmlns:a16="http://schemas.microsoft.com/office/drawing/2014/main" id="{042F910A-B264-5F69-2F03-C60F0C8DF14D}"/>
              </a:ext>
            </a:extLst>
          </p:cNvPr>
          <p:cNvSpPr/>
          <p:nvPr/>
        </p:nvSpPr>
        <p:spPr>
          <a:xfrm>
            <a:off x="1499296" y="5489611"/>
            <a:ext cx="2005869"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a:t>Per </a:t>
            </a:r>
            <a:r>
              <a:rPr lang="en-US" sz="1400" dirty="0" err="1"/>
              <a:t>approfondire</a:t>
            </a:r>
            <a:endParaRPr lang="en-US" sz="1400" dirty="0"/>
          </a:p>
        </p:txBody>
      </p:sp>
      <p:sp>
        <p:nvSpPr>
          <p:cNvPr id="10" name="Linked button">
            <a:hlinkClick r:id="rId4"/>
            <a:extLst>
              <a:ext uri="{FF2B5EF4-FFF2-40B4-BE49-F238E27FC236}">
                <a16:creationId xmlns:a16="http://schemas.microsoft.com/office/drawing/2014/main" id="{FE7ADA59-B493-83D2-8105-7965D8FF48DD}"/>
              </a:ext>
            </a:extLst>
          </p:cNvPr>
          <p:cNvSpPr/>
          <p:nvPr/>
        </p:nvSpPr>
        <p:spPr>
          <a:xfrm>
            <a:off x="8472213"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Trova</a:t>
            </a:r>
            <a:r>
              <a:rPr lang="en-US" sz="1400" dirty="0"/>
              <a:t> </a:t>
            </a:r>
            <a:r>
              <a:rPr lang="en-US" sz="1400" dirty="0" err="1"/>
              <a:t>altre</a:t>
            </a:r>
            <a:r>
              <a:rPr lang="en-US" sz="1400" dirty="0"/>
              <a:t> </a:t>
            </a:r>
            <a:r>
              <a:rPr lang="en-US" sz="1400" dirty="0" err="1"/>
              <a:t>risorse</a:t>
            </a:r>
            <a:endParaRPr lang="en-US" sz="1400" dirty="0"/>
          </a:p>
        </p:txBody>
      </p:sp>
      <p:sp>
        <p:nvSpPr>
          <p:cNvPr id="13" name="Linked button">
            <a:hlinkClick r:id="rId5" action="ppaction://hlinksldjump"/>
            <a:extLst>
              <a:ext uri="{FF2B5EF4-FFF2-40B4-BE49-F238E27FC236}">
                <a16:creationId xmlns:a16="http://schemas.microsoft.com/office/drawing/2014/main" id="{02B1FD2A-96A4-CD56-1F1D-C04E38346048}"/>
              </a:ext>
            </a:extLst>
          </p:cNvPr>
          <p:cNvSpPr/>
          <p:nvPr/>
        </p:nvSpPr>
        <p:spPr>
          <a:xfrm>
            <a:off x="5016000" y="5032603"/>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a:t>Gestione</a:t>
            </a:r>
            <a:r>
              <a:rPr lang="en-US" sz="1400" dirty="0"/>
              <a:t> del </a:t>
            </a:r>
            <a:r>
              <a:rPr lang="en-US" sz="1400" dirty="0" err="1"/>
              <a:t>prodotto</a:t>
            </a:r>
            <a:endParaRPr lang="en-US" sz="1400" dirty="0"/>
          </a:p>
        </p:txBody>
      </p:sp>
      <p:pic>
        <p:nvPicPr>
          <p:cNvPr id="9" name="Graphic 8">
            <a:extLst>
              <a:ext uri="{FF2B5EF4-FFF2-40B4-BE49-F238E27FC236}">
                <a16:creationId xmlns:a16="http://schemas.microsoft.com/office/drawing/2014/main" id="{ECDBD67F-9B34-D506-8261-2BA370C657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70060" y="5567850"/>
            <a:ext cx="203521" cy="203521"/>
          </a:xfrm>
          <a:prstGeom prst="rect">
            <a:avLst/>
          </a:prstGeom>
        </p:spPr>
      </p:pic>
      <p:pic>
        <p:nvPicPr>
          <p:cNvPr id="25" name="Graphic 24">
            <a:extLst>
              <a:ext uri="{FF2B5EF4-FFF2-40B4-BE49-F238E27FC236}">
                <a16:creationId xmlns:a16="http://schemas.microsoft.com/office/drawing/2014/main" id="{C4D84CA6-9F41-D7FF-D031-46353C6862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3974" y="5107037"/>
            <a:ext cx="203521" cy="203521"/>
          </a:xfrm>
          <a:prstGeom prst="rect">
            <a:avLst/>
          </a:prstGeom>
        </p:spPr>
      </p:pic>
      <p:pic>
        <p:nvPicPr>
          <p:cNvPr id="4" name="Graphic 7">
            <a:hlinkClick r:id="" action="ppaction://hlinkshowjump?jump=nextslide"/>
            <a:extLst>
              <a:ext uri="{FF2B5EF4-FFF2-40B4-BE49-F238E27FC236}">
                <a16:creationId xmlns:a16="http://schemas.microsoft.com/office/drawing/2014/main" id="{E6AC4226-A6B3-FB4C-CCD2-A200F6D622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9" action="ppaction://hlinksldjump"/>
            <a:extLst>
              <a:ext uri="{FF2B5EF4-FFF2-40B4-BE49-F238E27FC236}">
                <a16:creationId xmlns:a16="http://schemas.microsoft.com/office/drawing/2014/main" id="{E2F18345-6891-3361-934D-EC59474E85E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2" name="Graphic 6">
            <a:hlinkClick r:id="" action="ppaction://hlinkshowjump?jump=previousslide"/>
            <a:extLst>
              <a:ext uri="{FF2B5EF4-FFF2-40B4-BE49-F238E27FC236}">
                <a16:creationId xmlns:a16="http://schemas.microsoft.com/office/drawing/2014/main" id="{1F13B1F1-65A3-ECED-DA72-5C4075BAE10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pic>
        <p:nvPicPr>
          <p:cNvPr id="11" name="Immagine 10">
            <a:extLst>
              <a:ext uri="{FF2B5EF4-FFF2-40B4-BE49-F238E27FC236}">
                <a16:creationId xmlns:a16="http://schemas.microsoft.com/office/drawing/2014/main" id="{ACEF9D26-ADFA-7B57-1A32-45ADDD628158}"/>
              </a:ext>
            </a:extLst>
          </p:cNvPr>
          <p:cNvPicPr>
            <a:picLocks noChangeAspect="1"/>
          </p:cNvPicPr>
          <p:nvPr/>
        </p:nvPicPr>
        <p:blipFill>
          <a:blip r:embed="rId11"/>
          <a:stretch>
            <a:fillRect/>
          </a:stretch>
        </p:blipFill>
        <p:spPr>
          <a:xfrm>
            <a:off x="1344505" y="1254027"/>
            <a:ext cx="2144978" cy="4056531"/>
          </a:xfrm>
          <a:prstGeom prst="rect">
            <a:avLst/>
          </a:prstGeom>
        </p:spPr>
      </p:pic>
    </p:spTree>
    <p:extLst>
      <p:ext uri="{BB962C8B-B14F-4D97-AF65-F5344CB8AC3E}">
        <p14:creationId xmlns:p14="http://schemas.microsoft.com/office/powerpoint/2010/main" val="596901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C6B9-A400-093D-BFD3-47C639CBC2D9}"/>
              </a:ext>
            </a:extLst>
          </p:cNvPr>
          <p:cNvSpPr txBox="1">
            <a:spLocks noGrp="1"/>
          </p:cNvSpPr>
          <p:nvPr>
            <p:ph type="title"/>
          </p:nvPr>
        </p:nvSpPr>
        <p:spPr>
          <a:xfrm>
            <a:off x="7690962" y="915988"/>
            <a:ext cx="3661251" cy="1073150"/>
          </a:xfrm>
        </p:spPr>
        <p:txBody>
          <a:bodyPr>
            <a:noAutofit/>
          </a:bodyPr>
          <a:lstStyle/>
          <a:p>
            <a:pPr lvl="0"/>
            <a:br>
              <a:rPr lang="en" b="1" dirty="0"/>
            </a:br>
            <a:r>
              <a:rPr lang="en" b="1" dirty="0"/>
              <a:t>6.1 </a:t>
            </a:r>
            <a:r>
              <a:rPr lang="it-IT" b="1" dirty="0"/>
              <a:t>Indagine avanzata</a:t>
            </a:r>
            <a:endParaRPr lang="en" b="1" dirty="0"/>
          </a:p>
        </p:txBody>
      </p:sp>
      <p:sp>
        <p:nvSpPr>
          <p:cNvPr id="10" name="Content Placeholder 9">
            <a:extLst>
              <a:ext uri="{FF2B5EF4-FFF2-40B4-BE49-F238E27FC236}">
                <a16:creationId xmlns:a16="http://schemas.microsoft.com/office/drawing/2014/main" id="{20FB66AB-C1BB-3EB9-E0AB-9E01A2AD1387}"/>
              </a:ext>
            </a:extLst>
          </p:cNvPr>
          <p:cNvSpPr>
            <a:spLocks noGrp="1"/>
          </p:cNvSpPr>
          <p:nvPr>
            <p:ph idx="1"/>
          </p:nvPr>
        </p:nvSpPr>
        <p:spPr>
          <a:xfrm>
            <a:off x="7690963" y="2276475"/>
            <a:ext cx="3661250" cy="3924300"/>
          </a:xfrm>
        </p:spPr>
        <p:txBody>
          <a:bodyPr>
            <a:noAutofit/>
          </a:bodyPr>
          <a:lstStyle/>
          <a:p>
            <a:r>
              <a:rPr lang="it-IT" dirty="0"/>
              <a:t>Esame radiografico o ecografia
Cistoscopia</a:t>
            </a:r>
            <a:endParaRPr lang="en-US" dirty="0"/>
          </a:p>
        </p:txBody>
      </p:sp>
      <p:pic>
        <p:nvPicPr>
          <p:cNvPr id="5" name="Picture Placeholder 4" descr="A close-up of a doctor's hands holding a x-ray&#10;&#10;Description automatically generated">
            <a:extLst>
              <a:ext uri="{FF2B5EF4-FFF2-40B4-BE49-F238E27FC236}">
                <a16:creationId xmlns:a16="http://schemas.microsoft.com/office/drawing/2014/main" id="{FDA24ED7-318E-EEF6-B207-28FB146B19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7803" r="13209"/>
          <a:stretch/>
        </p:blipFill>
        <p:spPr>
          <a:xfrm>
            <a:off x="839788" y="915988"/>
            <a:ext cx="6203475" cy="5284787"/>
          </a:xfrm>
        </p:spPr>
      </p:pic>
      <p:pic>
        <p:nvPicPr>
          <p:cNvPr id="3" name="Graphic 7">
            <a:hlinkClick r:id="" action="ppaction://hlinkshowjump?jump=nextslide"/>
            <a:extLst>
              <a:ext uri="{FF2B5EF4-FFF2-40B4-BE49-F238E27FC236}">
                <a16:creationId xmlns:a16="http://schemas.microsoft.com/office/drawing/2014/main" id="{A128A66F-2734-D12C-39DA-89CD9A9A35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rId5" action="ppaction://hlinksldjump"/>
            <a:extLst>
              <a:ext uri="{FF2B5EF4-FFF2-40B4-BE49-F238E27FC236}">
                <a16:creationId xmlns:a16="http://schemas.microsoft.com/office/drawing/2014/main" id="{66F07853-4942-3D7F-12A0-EB895165B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24C5E131-55FC-9538-54E8-236C72AD6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025602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6F6B-2CF5-DCFD-6EA2-DB082EA5AC8D}"/>
              </a:ext>
            </a:extLst>
          </p:cNvPr>
          <p:cNvSpPr>
            <a:spLocks noGrp="1"/>
          </p:cNvSpPr>
          <p:nvPr>
            <p:ph type="title"/>
          </p:nvPr>
        </p:nvSpPr>
        <p:spPr>
          <a:xfrm>
            <a:off x="5664200" y="916343"/>
            <a:ext cx="5689599" cy="1054121"/>
          </a:xfrm>
        </p:spPr>
        <p:txBody>
          <a:bodyPr/>
          <a:lstStyle/>
          <a:p>
            <a:r>
              <a:rPr lang="en-US" dirty="0" err="1"/>
              <a:t>Sommario</a:t>
            </a:r>
            <a:endParaRPr lang="en-US" dirty="0"/>
          </a:p>
        </p:txBody>
      </p:sp>
      <p:sp>
        <p:nvSpPr>
          <p:cNvPr id="3" name="Content Placeholder 2">
            <a:extLst>
              <a:ext uri="{FF2B5EF4-FFF2-40B4-BE49-F238E27FC236}">
                <a16:creationId xmlns:a16="http://schemas.microsoft.com/office/drawing/2014/main" id="{8D054354-55BB-B203-F007-B83D3E65EE14}"/>
              </a:ext>
            </a:extLst>
          </p:cNvPr>
          <p:cNvSpPr>
            <a:spLocks noGrp="1"/>
          </p:cNvSpPr>
          <p:nvPr>
            <p:ph idx="1"/>
          </p:nvPr>
        </p:nvSpPr>
        <p:spPr>
          <a:xfrm>
            <a:off x="5664200" y="2276474"/>
            <a:ext cx="5689598" cy="3924301"/>
          </a:xfrm>
        </p:spPr>
        <p:txBody>
          <a:bodyPr vert="horz" lIns="0" tIns="0" rIns="0" bIns="0" rtlCol="0" anchor="t">
            <a:normAutofit/>
          </a:bodyPr>
          <a:lstStyle/>
          <a:p>
            <a:pPr marL="0" indent="0">
              <a:buNone/>
            </a:pPr>
            <a:r>
              <a:rPr lang="it-IT" dirty="0"/>
              <a:t>Questo materiale educazionale, sviluppato in collaborazione con gli operatori sanitari, aiuta a identificare il percorso di trattamento ottimale per le infezioni delle vie urinarie.</a:t>
            </a:r>
            <a:endParaRPr lang="en-US" dirty="0"/>
          </a:p>
          <a:p>
            <a:pPr marL="0" indent="0">
              <a:buNone/>
            </a:pPr>
            <a:r>
              <a:rPr lang="it-IT" dirty="0"/>
              <a:t>Utilizzando tutorial accreditati CPD e letture aggiuntive, puoi tenerti aggiornato e istruire nuovi colleghi e pazienti al cateterismo.</a:t>
            </a:r>
          </a:p>
          <a:p>
            <a:pPr marL="0" indent="0">
              <a:buNone/>
            </a:pPr>
            <a:r>
              <a:rPr lang="it-IT" dirty="0"/>
              <a:t>Esistono modi per ridurre i rischi di contrarre infezioni del tratto urinario.</a:t>
            </a:r>
            <a:endParaRPr lang="en-US" dirty="0"/>
          </a:p>
        </p:txBody>
      </p:sp>
      <p:pic>
        <p:nvPicPr>
          <p:cNvPr id="14" name="Picture Placeholder 13" descr="A nurse using a tablet&#10;&#10;Description automatically generated">
            <a:extLst>
              <a:ext uri="{FF2B5EF4-FFF2-40B4-BE49-F238E27FC236}">
                <a16:creationId xmlns:a16="http://schemas.microsoft.com/office/drawing/2014/main" id="{9A21B736-1E45-12A5-7089-C0A1A84D23C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50000" r="3732"/>
          <a:stretch/>
        </p:blipFill>
        <p:spPr>
          <a:xfrm flipH="1">
            <a:off x="839788" y="915988"/>
            <a:ext cx="4176712" cy="5284787"/>
          </a:xfrm>
        </p:spPr>
      </p:pic>
      <p:pic>
        <p:nvPicPr>
          <p:cNvPr id="4" name="Graphic 7">
            <a:hlinkClick r:id="" action="ppaction://hlinkshowjump?jump=nextslide"/>
            <a:extLst>
              <a:ext uri="{FF2B5EF4-FFF2-40B4-BE49-F238E27FC236}">
                <a16:creationId xmlns:a16="http://schemas.microsoft.com/office/drawing/2014/main" id="{48550128-E952-443B-E9FA-A4554FACB0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5" action="ppaction://hlinksldjump"/>
            <a:extLst>
              <a:ext uri="{FF2B5EF4-FFF2-40B4-BE49-F238E27FC236}">
                <a16:creationId xmlns:a16="http://schemas.microsoft.com/office/drawing/2014/main" id="{5E75D08B-9624-7277-41E3-00A79B669C3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1E8B7B67-73A9-AFA0-90C0-D2B315AB0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6219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1B06E-69ED-FE85-864C-B7A5056B0D7B}"/>
              </a:ext>
            </a:extLst>
          </p:cNvPr>
          <p:cNvSpPr>
            <a:spLocks noGrp="1"/>
          </p:cNvSpPr>
          <p:nvPr>
            <p:ph type="title"/>
          </p:nvPr>
        </p:nvSpPr>
        <p:spPr>
          <a:xfrm>
            <a:off x="838200" y="908050"/>
            <a:ext cx="10515600" cy="1081087"/>
          </a:xfrm>
        </p:spPr>
        <p:txBody>
          <a:bodyPr>
            <a:noAutofit/>
          </a:bodyPr>
          <a:lstStyle/>
          <a:p>
            <a:pPr algn="ctr">
              <a:lnSpc>
                <a:spcPts val="3300"/>
              </a:lnSpc>
            </a:pPr>
            <a:r>
              <a:rPr lang="it-IT" dirty="0"/>
              <a:t>Wellspect fornisce sia prodotti che materiale didattico per ridurre i rischi di infezioni delle vie urinarie</a:t>
            </a:r>
            <a:br>
              <a:rPr lang="en" sz="3200" dirty="0"/>
            </a:br>
            <a:r>
              <a:rPr lang="it-IT" sz="1800" b="1" dirty="0"/>
              <a:t>Scansiona il codice QR o usa i link per arrivare:</a:t>
            </a:r>
            <a:endParaRPr lang="en" sz="3200" b="1" dirty="0"/>
          </a:p>
        </p:txBody>
      </p:sp>
      <p:sp>
        <p:nvSpPr>
          <p:cNvPr id="5" name="Content Placeholder 4">
            <a:extLst>
              <a:ext uri="{FF2B5EF4-FFF2-40B4-BE49-F238E27FC236}">
                <a16:creationId xmlns:a16="http://schemas.microsoft.com/office/drawing/2014/main" id="{B4EFC418-2E09-6823-9EDF-17C317EF03C8}"/>
              </a:ext>
            </a:extLst>
          </p:cNvPr>
          <p:cNvSpPr>
            <a:spLocks noGrp="1"/>
          </p:cNvSpPr>
          <p:nvPr>
            <p:ph sz="quarter" idx="11"/>
          </p:nvPr>
        </p:nvSpPr>
        <p:spPr>
          <a:xfrm>
            <a:off x="4798243" y="5396219"/>
            <a:ext cx="1705569" cy="720000"/>
          </a:xfrm>
        </p:spPr>
        <p:txBody>
          <a:bodyPr anchor="ctr"/>
          <a:lstStyle/>
          <a:p>
            <a:pPr marL="0" indent="0" algn="ctr">
              <a:buNone/>
            </a:pPr>
            <a:r>
              <a:rPr lang="en" sz="1400" dirty="0">
                <a:hlinkClick r:id="rId3"/>
              </a:rPr>
              <a:t>Approfondisci o richiedi un campione</a:t>
            </a:r>
            <a:endParaRPr lang="en-SE" sz="1400" dirty="0"/>
          </a:p>
        </p:txBody>
      </p:sp>
      <p:sp>
        <p:nvSpPr>
          <p:cNvPr id="7" name="Content Placeholder 6">
            <a:extLst>
              <a:ext uri="{FF2B5EF4-FFF2-40B4-BE49-F238E27FC236}">
                <a16:creationId xmlns:a16="http://schemas.microsoft.com/office/drawing/2014/main" id="{CAEE583A-6AD4-28CF-7521-749D2DADED62}"/>
              </a:ext>
            </a:extLst>
          </p:cNvPr>
          <p:cNvSpPr>
            <a:spLocks noGrp="1"/>
          </p:cNvSpPr>
          <p:nvPr>
            <p:ph sz="quarter" idx="12"/>
          </p:nvPr>
        </p:nvSpPr>
        <p:spPr>
          <a:xfrm>
            <a:off x="8399281" y="5396219"/>
            <a:ext cx="1716467" cy="720000"/>
          </a:xfrm>
        </p:spPr>
        <p:txBody>
          <a:bodyPr anchor="ctr"/>
          <a:lstStyle/>
          <a:p>
            <a:pPr marL="0" indent="0" algn="ctr">
              <a:buNone/>
            </a:pPr>
            <a:r>
              <a:rPr lang="en" sz="1400" dirty="0">
                <a:hlinkClick r:id="rId4"/>
              </a:rPr>
              <a:t>Approfondisci o richiedi un campione</a:t>
            </a:r>
            <a:endParaRPr lang="en-SE" sz="1400" dirty="0">
              <a:hlinkClick r:id="rId4"/>
            </a:endParaRPr>
          </a:p>
        </p:txBody>
      </p:sp>
      <p:pic>
        <p:nvPicPr>
          <p:cNvPr id="41" name="Picture Placeholder 40" descr="A person holding a phone and a computer&#10;&#10;Description automatically generated">
            <a:extLst>
              <a:ext uri="{FF2B5EF4-FFF2-40B4-BE49-F238E27FC236}">
                <a16:creationId xmlns:a16="http://schemas.microsoft.com/office/drawing/2014/main" id="{C058675A-7581-039A-25A0-DBA68C4C49B7}"/>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2774" b="2774"/>
          <a:stretch>
            <a:fillRect/>
          </a:stretch>
        </p:blipFill>
        <p:spPr>
          <a:xfrm>
            <a:off x="839788" y="2288897"/>
            <a:ext cx="3348037" cy="2371725"/>
          </a:xfrm>
          <a:prstGeom prst="roundRect">
            <a:avLst>
              <a:gd name="adj" fmla="val 4743"/>
            </a:avLst>
          </a:prstGeom>
        </p:spPr>
      </p:pic>
      <p:pic>
        <p:nvPicPr>
          <p:cNvPr id="39" name="Picture Placeholder 38" descr="A person using a computer and a phone&#10;&#10;Description automatically generated">
            <a:extLst>
              <a:ext uri="{FF2B5EF4-FFF2-40B4-BE49-F238E27FC236}">
                <a16:creationId xmlns:a16="http://schemas.microsoft.com/office/drawing/2014/main" id="{958DC6DC-59A5-3482-C2B6-934837217EA0}"/>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2774" b="2774"/>
          <a:stretch>
            <a:fillRect/>
          </a:stretch>
        </p:blipFill>
        <p:spPr>
          <a:xfrm>
            <a:off x="4412547" y="2288897"/>
            <a:ext cx="3348037" cy="2371725"/>
          </a:xfrm>
          <a:prstGeom prst="roundRect">
            <a:avLst>
              <a:gd name="adj" fmla="val 3551"/>
            </a:avLst>
          </a:prstGeom>
        </p:spPr>
      </p:pic>
      <p:pic>
        <p:nvPicPr>
          <p:cNvPr id="37" name="Picture Placeholder 36" descr="A person using a computer and a phone&#10;&#10;Description automatically generated">
            <a:extLst>
              <a:ext uri="{FF2B5EF4-FFF2-40B4-BE49-F238E27FC236}">
                <a16:creationId xmlns:a16="http://schemas.microsoft.com/office/drawing/2014/main" id="{FAECCF2D-5702-D2F9-8371-D85550BB4341}"/>
              </a:ext>
            </a:extLst>
          </p:cNvPr>
          <p:cNvPicPr>
            <a:picLocks noGrp="1" noChangeAspect="1"/>
          </p:cNvPicPr>
          <p:nvPr>
            <p:ph type="pic" sz="quarter" idx="15"/>
          </p:nvPr>
        </p:nvPicPr>
        <p:blipFill>
          <a:blip r:embed="rId7">
            <a:extLst>
              <a:ext uri="{28A0092B-C50C-407E-A947-70E740481C1C}">
                <a14:useLocalDpi xmlns:a14="http://schemas.microsoft.com/office/drawing/2010/main" val="0"/>
              </a:ext>
            </a:extLst>
          </a:blip>
          <a:srcRect t="2774" b="2774"/>
          <a:stretch>
            <a:fillRect/>
          </a:stretch>
        </p:blipFill>
        <p:spPr>
          <a:xfrm>
            <a:off x="7985125" y="2282547"/>
            <a:ext cx="3348038" cy="2371725"/>
          </a:xfrm>
          <a:prstGeom prst="roundRect">
            <a:avLst>
              <a:gd name="adj" fmla="val 4346"/>
            </a:avLst>
          </a:prstGeom>
        </p:spPr>
      </p:pic>
      <p:pic>
        <p:nvPicPr>
          <p:cNvPr id="23" name="Picture 22">
            <a:extLst>
              <a:ext uri="{FF2B5EF4-FFF2-40B4-BE49-F238E27FC236}">
                <a16:creationId xmlns:a16="http://schemas.microsoft.com/office/drawing/2014/main" id="{DD2C19AD-789D-8713-FBD7-E83ADF3E49C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123706" y="5396219"/>
            <a:ext cx="720000" cy="720000"/>
          </a:xfrm>
          <a:prstGeom prst="rect">
            <a:avLst/>
          </a:prstGeom>
        </p:spPr>
      </p:pic>
      <p:pic>
        <p:nvPicPr>
          <p:cNvPr id="6" name="Picture 5">
            <a:extLst>
              <a:ext uri="{FF2B5EF4-FFF2-40B4-BE49-F238E27FC236}">
                <a16:creationId xmlns:a16="http://schemas.microsoft.com/office/drawing/2014/main" id="{AC2C2410-B253-B4E3-2B63-0B405B4842E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65065" y="5396219"/>
            <a:ext cx="720000" cy="720000"/>
          </a:xfrm>
          <a:prstGeom prst="rect">
            <a:avLst/>
          </a:prstGeom>
        </p:spPr>
      </p:pic>
      <p:pic>
        <p:nvPicPr>
          <p:cNvPr id="16" name="Picture 15">
            <a:extLst>
              <a:ext uri="{FF2B5EF4-FFF2-40B4-BE49-F238E27FC236}">
                <a16:creationId xmlns:a16="http://schemas.microsoft.com/office/drawing/2014/main" id="{F3CCE6BE-401A-86CC-F251-9E4349D7A72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03812" y="5396219"/>
            <a:ext cx="720000" cy="720000"/>
          </a:xfrm>
          <a:prstGeom prst="rect">
            <a:avLst/>
          </a:prstGeom>
        </p:spPr>
      </p:pic>
      <p:sp>
        <p:nvSpPr>
          <p:cNvPr id="22" name="Linked button">
            <a:hlinkClick r:id="rId11"/>
            <a:extLst>
              <a:ext uri="{FF2B5EF4-FFF2-40B4-BE49-F238E27FC236}">
                <a16:creationId xmlns:a16="http://schemas.microsoft.com/office/drawing/2014/main" id="{DE8ED1B5-99AB-3A12-B8E2-F447AA23888B}"/>
              </a:ext>
            </a:extLst>
          </p:cNvPr>
          <p:cNvSpPr/>
          <p:nvPr/>
        </p:nvSpPr>
        <p:spPr>
          <a:xfrm>
            <a:off x="1062731"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Wellspect Education</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27FEC39B-9C2F-0F6B-0DDE-D0C9D130D0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25065" y="4957062"/>
            <a:ext cx="203521" cy="203521"/>
          </a:xfrm>
          <a:prstGeom prst="rect">
            <a:avLst/>
          </a:prstGeom>
        </p:spPr>
      </p:pic>
      <p:sp>
        <p:nvSpPr>
          <p:cNvPr id="28" name="Content Placeholder 27">
            <a:extLst>
              <a:ext uri="{FF2B5EF4-FFF2-40B4-BE49-F238E27FC236}">
                <a16:creationId xmlns:a16="http://schemas.microsoft.com/office/drawing/2014/main" id="{C8D86F99-1748-B59B-E902-41CBF31173E9}"/>
              </a:ext>
            </a:extLst>
          </p:cNvPr>
          <p:cNvSpPr>
            <a:spLocks noGrp="1"/>
          </p:cNvSpPr>
          <p:nvPr>
            <p:ph sz="quarter" idx="10"/>
          </p:nvPr>
        </p:nvSpPr>
        <p:spPr>
          <a:xfrm>
            <a:off x="1348294" y="5396219"/>
            <a:ext cx="1516771" cy="720000"/>
          </a:xfrm>
        </p:spPr>
        <p:txBody>
          <a:bodyPr anchor="ctr" anchorCtr="0"/>
          <a:lstStyle/>
          <a:p>
            <a:pPr marL="0" indent="0" algn="ctr">
              <a:buNone/>
            </a:pPr>
            <a:r>
              <a:rPr lang="en" sz="1400" dirty="0">
                <a:hlinkClick r:id="rId12"/>
              </a:rPr>
              <a:t>Per saperne di più </a:t>
            </a:r>
            <a:endParaRPr lang="en" sz="1400" dirty="0">
              <a:hlinkClick r:id="rId11"/>
            </a:endParaRPr>
          </a:p>
        </p:txBody>
      </p:sp>
      <p:sp>
        <p:nvSpPr>
          <p:cNvPr id="31" name="Linked button">
            <a:hlinkClick r:id="rId15"/>
            <a:extLst>
              <a:ext uri="{FF2B5EF4-FFF2-40B4-BE49-F238E27FC236}">
                <a16:creationId xmlns:a16="http://schemas.microsoft.com/office/drawing/2014/main" id="{799F4613-3B08-D9ED-726F-1B8D69935949}"/>
              </a:ext>
            </a:extLst>
          </p:cNvPr>
          <p:cNvSpPr/>
          <p:nvPr/>
        </p:nvSpPr>
        <p:spPr>
          <a:xfrm>
            <a:off x="4654343"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Cateteri LoFric per CIC</a:t>
            </a:r>
            <a:endPar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D371B17C-29F9-E413-21A2-C0F7CD5FC1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63812" y="4957062"/>
            <a:ext cx="203521" cy="203521"/>
          </a:xfrm>
          <a:prstGeom prst="rect">
            <a:avLst/>
          </a:prstGeom>
        </p:spPr>
      </p:pic>
      <p:sp>
        <p:nvSpPr>
          <p:cNvPr id="33" name="Linked button">
            <a:hlinkClick r:id="rId4"/>
            <a:extLst>
              <a:ext uri="{FF2B5EF4-FFF2-40B4-BE49-F238E27FC236}">
                <a16:creationId xmlns:a16="http://schemas.microsoft.com/office/drawing/2014/main" id="{39574C36-DD26-E59F-C2E0-4AB839FAFEA0}"/>
              </a:ext>
            </a:extLst>
          </p:cNvPr>
          <p:cNvSpPr/>
          <p:nvPr/>
        </p:nvSpPr>
        <p:spPr>
          <a:xfrm>
            <a:off x="8227102" y="4882628"/>
            <a:ext cx="2880000"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Prodotti Navina per la TAI</a:t>
            </a:r>
          </a:p>
        </p:txBody>
      </p:sp>
      <p:pic>
        <p:nvPicPr>
          <p:cNvPr id="34" name="Graphic 33">
            <a:extLst>
              <a:ext uri="{FF2B5EF4-FFF2-40B4-BE49-F238E27FC236}">
                <a16:creationId xmlns:a16="http://schemas.microsoft.com/office/drawing/2014/main" id="{CCBB72E2-44F4-F4D4-07CD-90517C80E6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483706" y="4957062"/>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9C01D799-4D79-3711-5E5D-5DE88AE57ED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noaction"/>
            <a:extLst>
              <a:ext uri="{FF2B5EF4-FFF2-40B4-BE49-F238E27FC236}">
                <a16:creationId xmlns:a16="http://schemas.microsoft.com/office/drawing/2014/main" id="{E96D6650-235E-8051-3EB5-AE36D5A8D62E}"/>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312F8248-AA53-320D-F77C-F475A672CAE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2729847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6F24D0-1B68-4610-2E21-2124AEEDF98B}"/>
              </a:ext>
            </a:extLst>
          </p:cNvPr>
          <p:cNvSpPr>
            <a:spLocks noGrp="1"/>
          </p:cNvSpPr>
          <p:nvPr>
            <p:ph type="title"/>
          </p:nvPr>
        </p:nvSpPr>
        <p:spPr>
          <a:xfrm>
            <a:off x="5664200" y="916343"/>
            <a:ext cx="5689599" cy="1054121"/>
          </a:xfrm>
        </p:spPr>
        <p:txBody>
          <a:bodyPr>
            <a:normAutofit fontScale="90000"/>
          </a:bodyPr>
          <a:lstStyle/>
          <a:p>
            <a:r>
              <a:rPr lang="it-IT" dirty="0"/>
              <a:t>Questo materiale è stato sviluppato in collaborazione con i seguenti professionisti sanitari</a:t>
            </a:r>
            <a:endParaRPr lang="en-US" dirty="0"/>
          </a:p>
        </p:txBody>
      </p:sp>
      <p:sp>
        <p:nvSpPr>
          <p:cNvPr id="3" name="Platshållare för innehåll 2">
            <a:extLst>
              <a:ext uri="{FF2B5EF4-FFF2-40B4-BE49-F238E27FC236}">
                <a16:creationId xmlns:a16="http://schemas.microsoft.com/office/drawing/2014/main" id="{4127CE56-0019-5CAE-DEF8-702B5F35C3EC}"/>
              </a:ext>
            </a:extLst>
          </p:cNvPr>
          <p:cNvSpPr>
            <a:spLocks noGrp="1"/>
          </p:cNvSpPr>
          <p:nvPr>
            <p:ph idx="1"/>
          </p:nvPr>
        </p:nvSpPr>
        <p:spPr>
          <a:xfrm>
            <a:off x="5664199" y="2276474"/>
            <a:ext cx="5688013" cy="2259431"/>
          </a:xfrm>
        </p:spPr>
        <p:txBody>
          <a:bodyPr vert="horz" lIns="0" tIns="0" rIns="0" bIns="0" rtlCol="0" anchor="t">
            <a:normAutofit/>
          </a:bodyPr>
          <a:lstStyle/>
          <a:p>
            <a:pPr marL="0" indent="0">
              <a:buNone/>
            </a:pPr>
            <a:r>
              <a:rPr lang="en-US" sz="1600" i="1" dirty="0"/>
              <a:t>Simone Bajardo, </a:t>
            </a:r>
            <a:r>
              <a:rPr lang="en-US" sz="1600" i="1" dirty="0" err="1"/>
              <a:t>infermiere</a:t>
            </a:r>
            <a:r>
              <a:rPr lang="en-US" sz="1600" i="1" dirty="0"/>
              <a:t>, </a:t>
            </a:r>
            <a:r>
              <a:rPr lang="en-US" sz="1600" i="1" dirty="0" err="1"/>
              <a:t>Ospedale</a:t>
            </a:r>
            <a:r>
              <a:rPr lang="en-US" sz="1600" i="1" dirty="0"/>
              <a:t> </a:t>
            </a:r>
            <a:r>
              <a:rPr lang="en-US" sz="1600" i="1" dirty="0" err="1"/>
              <a:t>Negrar</a:t>
            </a:r>
            <a:r>
              <a:rPr lang="en-US" sz="1600" i="1" dirty="0"/>
              <a:t> di Valpolicella, Italia
Birgitta Magnusson, </a:t>
            </a:r>
            <a:r>
              <a:rPr lang="en-US" sz="1600" i="1" dirty="0" err="1"/>
              <a:t>uroterapista</a:t>
            </a:r>
            <a:r>
              <a:rPr lang="en-US" sz="1600" i="1" dirty="0"/>
              <a:t>, </a:t>
            </a:r>
            <a:r>
              <a:rPr lang="en-US" sz="1600" i="1" dirty="0" err="1"/>
              <a:t>ospedale</a:t>
            </a:r>
            <a:r>
              <a:rPr lang="en-US" sz="1600" i="1" dirty="0"/>
              <a:t> di Karlstad, </a:t>
            </a:r>
            <a:r>
              <a:rPr lang="en-US" sz="1600" i="1" dirty="0" err="1"/>
              <a:t>Svezia</a:t>
            </a:r>
            <a:r>
              <a:rPr lang="en-US" sz="1600" i="1" dirty="0"/>
              <a:t>
Katarina </a:t>
            </a:r>
            <a:r>
              <a:rPr lang="en-US" sz="1600" i="1" dirty="0" err="1"/>
              <a:t>Gunséus</a:t>
            </a:r>
            <a:r>
              <a:rPr lang="en-US" sz="1600" i="1" dirty="0"/>
              <a:t>, </a:t>
            </a:r>
            <a:r>
              <a:rPr lang="en-US" sz="1600" i="1" dirty="0" err="1"/>
              <a:t>uroterapista</a:t>
            </a:r>
            <a:r>
              <a:rPr lang="en-US" sz="1600" i="1" dirty="0"/>
              <a:t>, </a:t>
            </a:r>
            <a:r>
              <a:rPr lang="en-US" sz="1600" i="1" dirty="0" err="1"/>
              <a:t>Sunderby</a:t>
            </a:r>
            <a:r>
              <a:rPr lang="en-US" sz="1600" i="1" dirty="0"/>
              <a:t> Hospital, </a:t>
            </a:r>
            <a:r>
              <a:rPr lang="en-US" sz="1600" i="1" dirty="0" err="1"/>
              <a:t>Svezia</a:t>
            </a:r>
            <a:r>
              <a:rPr lang="en-US" sz="1600" i="1" dirty="0"/>
              <a:t>
Lars </a:t>
            </a:r>
            <a:r>
              <a:rPr lang="en-US" sz="1600" i="1" dirty="0" err="1"/>
              <a:t>Hjertzell</a:t>
            </a:r>
            <a:r>
              <a:rPr lang="en-US" sz="1600" i="1" dirty="0"/>
              <a:t>, </a:t>
            </a:r>
            <a:r>
              <a:rPr lang="en-US" sz="1600" i="1" dirty="0" err="1"/>
              <a:t>uroterapista</a:t>
            </a:r>
            <a:r>
              <a:rPr lang="en-US" sz="1600" i="1" dirty="0"/>
              <a:t>, </a:t>
            </a:r>
            <a:r>
              <a:rPr lang="en-US" sz="1600" i="1" dirty="0" err="1"/>
              <a:t>ospedale</a:t>
            </a:r>
            <a:r>
              <a:rPr lang="en-US" sz="1600" i="1" dirty="0"/>
              <a:t> </a:t>
            </a:r>
            <a:r>
              <a:rPr lang="en-US" sz="1600" i="1" dirty="0" err="1"/>
              <a:t>universitario</a:t>
            </a:r>
            <a:r>
              <a:rPr lang="en-US" sz="1600" i="1" dirty="0"/>
              <a:t> Karolinska, </a:t>
            </a:r>
            <a:r>
              <a:rPr lang="en-US" sz="1600" i="1" dirty="0" err="1"/>
              <a:t>Svezia</a:t>
            </a:r>
            <a:r>
              <a:rPr lang="en-US" sz="1600" i="1" dirty="0"/>
              <a:t>
</a:t>
            </a:r>
            <a:r>
              <a:rPr lang="en-US" sz="1600" i="1" dirty="0" err="1"/>
              <a:t>Helén</a:t>
            </a:r>
            <a:r>
              <a:rPr lang="en-US" sz="1600" i="1" dirty="0"/>
              <a:t> Hummer, </a:t>
            </a:r>
            <a:r>
              <a:rPr lang="en-US" sz="1600" i="1" dirty="0" err="1"/>
              <a:t>uroterapista</a:t>
            </a:r>
            <a:r>
              <a:rPr lang="en-US" sz="1600" i="1" dirty="0"/>
              <a:t>, </a:t>
            </a:r>
            <a:r>
              <a:rPr lang="en-US" sz="1600" i="1" dirty="0" err="1"/>
              <a:t>ospedale</a:t>
            </a:r>
            <a:r>
              <a:rPr lang="en-US" sz="1600" i="1" dirty="0"/>
              <a:t> </a:t>
            </a:r>
            <a:r>
              <a:rPr lang="en-US" sz="1600" i="1" dirty="0" err="1"/>
              <a:t>universitario</a:t>
            </a:r>
            <a:r>
              <a:rPr lang="en-US" sz="1600" i="1" dirty="0"/>
              <a:t> di </a:t>
            </a:r>
            <a:r>
              <a:rPr lang="en-US" sz="1600" i="1" dirty="0" err="1"/>
              <a:t>Örebro</a:t>
            </a:r>
            <a:r>
              <a:rPr lang="en-US" sz="1600" i="1" dirty="0"/>
              <a:t>, </a:t>
            </a:r>
            <a:r>
              <a:rPr lang="en-US" sz="1600" i="1" dirty="0" err="1"/>
              <a:t>Svezia</a:t>
            </a:r>
            <a:r>
              <a:rPr lang="en-US" sz="1600" i="1" dirty="0"/>
              <a:t>
Vicki </a:t>
            </a:r>
            <a:r>
              <a:rPr lang="en-US" sz="1600" i="1" dirty="0" err="1"/>
              <a:t>Buitenhuis</a:t>
            </a:r>
            <a:r>
              <a:rPr lang="en-US" sz="1600" i="1" dirty="0"/>
              <a:t>, </a:t>
            </a:r>
            <a:r>
              <a:rPr lang="en-US" sz="1600" i="1" dirty="0" err="1"/>
              <a:t>caposala</a:t>
            </a:r>
            <a:r>
              <a:rPr lang="en-US" sz="1600" i="1" dirty="0"/>
              <a:t>, </a:t>
            </a:r>
            <a:r>
              <a:rPr lang="en-US" sz="1600" i="1" dirty="0" err="1"/>
              <a:t>ospedale</a:t>
            </a:r>
            <a:r>
              <a:rPr lang="en-US" sz="1600" i="1" dirty="0"/>
              <a:t> di Gentofte, </a:t>
            </a:r>
            <a:r>
              <a:rPr lang="en-US" sz="1600" i="1" dirty="0" err="1"/>
              <a:t>Danimarca</a:t>
            </a:r>
            <a:endParaRPr lang="en-US" sz="1600" i="1" dirty="0"/>
          </a:p>
        </p:txBody>
      </p:sp>
      <p:pic>
        <p:nvPicPr>
          <p:cNvPr id="12" name="Picture Placeholder 11" descr="A person holding a file&#10;&#10;Description automatically generated">
            <a:extLst>
              <a:ext uri="{FF2B5EF4-FFF2-40B4-BE49-F238E27FC236}">
                <a16:creationId xmlns:a16="http://schemas.microsoft.com/office/drawing/2014/main" id="{648E51F1-E6D8-9C24-DEB9-9F2722C6BF6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0877" r="13973"/>
          <a:stretch/>
        </p:blipFill>
        <p:spPr>
          <a:xfrm flipH="1">
            <a:off x="839788" y="915988"/>
            <a:ext cx="4176712" cy="5284787"/>
          </a:xfrm>
        </p:spPr>
      </p:pic>
      <p:sp>
        <p:nvSpPr>
          <p:cNvPr id="11" name="TextBox 10">
            <a:extLst>
              <a:ext uri="{FF2B5EF4-FFF2-40B4-BE49-F238E27FC236}">
                <a16:creationId xmlns:a16="http://schemas.microsoft.com/office/drawing/2014/main" id="{3375CC0D-9FAC-D812-CCB9-D7F707C6898D}"/>
              </a:ext>
            </a:extLst>
          </p:cNvPr>
          <p:cNvSpPr txBox="1"/>
          <p:nvPr/>
        </p:nvSpPr>
        <p:spPr>
          <a:xfrm>
            <a:off x="452096" y="6214397"/>
            <a:ext cx="10728892" cy="584775"/>
          </a:xfrm>
          <a:prstGeom prst="rect">
            <a:avLst/>
          </a:prstGeom>
          <a:noFill/>
        </p:spPr>
        <p:txBody>
          <a:bodyPr wrap="square">
            <a:spAutoFit/>
          </a:bodyPr>
          <a:lstStyle/>
          <a:p>
            <a:r>
              <a:rPr lang="en-US" sz="1600" i="1" dirty="0">
                <a:latin typeface="Calibri" panose="020F0502020204030204" pitchFamily="34" charset="0"/>
                <a:ea typeface="Calibri" panose="020F0502020204030204" pitchFamily="34" charset="0"/>
                <a:cs typeface="Times New Roman" panose="02020603050405020304" pitchFamily="18" charset="0"/>
              </a:rPr>
              <a:t>I </a:t>
            </a:r>
            <a:r>
              <a:rPr lang="en-US" sz="1600" i="1" dirty="0" err="1">
                <a:latin typeface="Calibri" panose="020F0502020204030204" pitchFamily="34" charset="0"/>
                <a:ea typeface="Calibri" panose="020F0502020204030204" pitchFamily="34" charset="0"/>
                <a:cs typeface="Times New Roman" panose="02020603050405020304" pitchFamily="18" charset="0"/>
              </a:rPr>
              <a:t>professionisti</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sanitari</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statunitensi</a:t>
            </a:r>
            <a:r>
              <a:rPr lang="en-US" sz="1600" i="1" dirty="0">
                <a:latin typeface="Calibri" panose="020F0502020204030204" pitchFamily="34" charset="0"/>
                <a:ea typeface="Calibri" panose="020F0502020204030204" pitchFamily="34" charset="0"/>
                <a:cs typeface="Times New Roman" panose="02020603050405020304" pitchFamily="18" charset="0"/>
              </a:rPr>
              <a:t> di Wellspect </a:t>
            </a:r>
            <a:r>
              <a:rPr lang="en-US" sz="1600" i="1" dirty="0" err="1">
                <a:latin typeface="Calibri" panose="020F0502020204030204" pitchFamily="34" charset="0"/>
                <a:ea typeface="Calibri" panose="020F0502020204030204" pitchFamily="34" charset="0"/>
                <a:cs typeface="Times New Roman" panose="02020603050405020304" pitchFamily="18" charset="0"/>
              </a:rPr>
              <a:t>che</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hanno</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partecipato</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alla</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revisione</a:t>
            </a:r>
            <a:r>
              <a:rPr lang="en-US" sz="1600" i="1" dirty="0">
                <a:latin typeface="Calibri" panose="020F0502020204030204" pitchFamily="34" charset="0"/>
                <a:ea typeface="Calibri" panose="020F0502020204030204" pitchFamily="34" charset="0"/>
                <a:cs typeface="Times New Roman" panose="02020603050405020304" pitchFamily="18" charset="0"/>
              </a:rPr>
              <a:t> e al feedback di </a:t>
            </a:r>
            <a:r>
              <a:rPr lang="en-US" sz="1600" i="1" dirty="0" err="1">
                <a:latin typeface="Calibri" panose="020F0502020204030204" pitchFamily="34" charset="0"/>
                <a:ea typeface="Calibri" panose="020F0502020204030204" pitchFamily="34" charset="0"/>
                <a:cs typeface="Times New Roman" panose="02020603050405020304" pitchFamily="18" charset="0"/>
              </a:rPr>
              <a:t>questo</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materiale</a:t>
            </a:r>
            <a:r>
              <a:rPr lang="en-US" sz="1600" i="1" dirty="0">
                <a:latin typeface="Calibri" panose="020F0502020204030204" pitchFamily="34" charset="0"/>
                <a:ea typeface="Calibri" panose="020F0502020204030204" pitchFamily="34" charset="0"/>
                <a:cs typeface="Times New Roman" panose="02020603050405020304" pitchFamily="18" charset="0"/>
              </a:rPr>
              <a:t> </a:t>
            </a:r>
            <a:r>
              <a:rPr lang="en-US" sz="1600" i="1" dirty="0" err="1">
                <a:latin typeface="Calibri" panose="020F0502020204030204" pitchFamily="34" charset="0"/>
                <a:ea typeface="Calibri" panose="020F0502020204030204" pitchFamily="34" charset="0"/>
                <a:cs typeface="Times New Roman" panose="02020603050405020304" pitchFamily="18" charset="0"/>
              </a:rPr>
              <a:t>sono</a:t>
            </a:r>
            <a:r>
              <a:rPr lang="en-US" sz="1600" i="1" dirty="0">
                <a:latin typeface="Calibri" panose="020F0502020204030204" pitchFamily="34" charset="0"/>
                <a:ea typeface="Calibri" panose="020F0502020204030204" pitchFamily="34" charset="0"/>
                <a:cs typeface="Times New Roman" panose="02020603050405020304" pitchFamily="18" charset="0"/>
              </a:rPr>
              <a:t>: 
Lisa </a:t>
            </a:r>
            <a:r>
              <a:rPr lang="en-US" sz="1600" i="1" dirty="0" err="1">
                <a:latin typeface="Calibri" panose="020F0502020204030204" pitchFamily="34" charset="0"/>
                <a:ea typeface="Calibri" panose="020F0502020204030204" pitchFamily="34" charset="0"/>
                <a:cs typeface="Times New Roman" panose="02020603050405020304" pitchFamily="18" charset="0"/>
              </a:rPr>
              <a:t>Beauchemin</a:t>
            </a:r>
            <a:r>
              <a:rPr lang="en-US" sz="1600" i="1" dirty="0">
                <a:latin typeface="Calibri" panose="020F0502020204030204" pitchFamily="34" charset="0"/>
                <a:ea typeface="Calibri" panose="020F0502020204030204" pitchFamily="34" charset="0"/>
                <a:cs typeface="Times New Roman" panose="02020603050405020304" pitchFamily="18" charset="0"/>
              </a:rPr>
              <a:t>, Katherine Fernandez, Misty Lloyd, Colleen Rickard e Kelsi Smith.</a:t>
            </a:r>
            <a:endParaRPr lang="sv-SE" sz="1600" dirty="0">
              <a:effectLst/>
              <a:latin typeface="Calibri" panose="020F0502020204030204" pitchFamily="34" charset="0"/>
              <a:ea typeface="Calibri" panose="020F0502020204030204" pitchFamily="34" charset="0"/>
            </a:endParaRPr>
          </a:p>
        </p:txBody>
      </p:sp>
      <p:pic>
        <p:nvPicPr>
          <p:cNvPr id="4" name="Graphic 7">
            <a:hlinkClick r:id="" action="ppaction://hlinkshowjump?jump=nextslide"/>
            <a:extLst>
              <a:ext uri="{FF2B5EF4-FFF2-40B4-BE49-F238E27FC236}">
                <a16:creationId xmlns:a16="http://schemas.microsoft.com/office/drawing/2014/main" id="{78ECFF62-C145-A922-614C-6C52722ECA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8" name="Graphic 9">
            <a:hlinkClick r:id="rId4" action="ppaction://hlinksldjump"/>
            <a:extLst>
              <a:ext uri="{FF2B5EF4-FFF2-40B4-BE49-F238E27FC236}">
                <a16:creationId xmlns:a16="http://schemas.microsoft.com/office/drawing/2014/main" id="{567DB89C-B770-0879-EE25-43A233DF44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C58F866-BB24-FC9B-A860-213D65512EC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670475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CEBC-976E-CD2C-C265-BEBE3DC9C4F8}"/>
              </a:ext>
            </a:extLst>
          </p:cNvPr>
          <p:cNvSpPr txBox="1">
            <a:spLocks noGrp="1"/>
          </p:cNvSpPr>
          <p:nvPr>
            <p:ph type="title"/>
          </p:nvPr>
        </p:nvSpPr>
        <p:spPr>
          <a:xfrm>
            <a:off x="838200" y="916343"/>
            <a:ext cx="10515600" cy="1054121"/>
          </a:xfrm>
        </p:spPr>
        <p:txBody>
          <a:bodyPr>
            <a:noAutofit/>
          </a:bodyPr>
          <a:lstStyle/>
          <a:p>
            <a:pPr lvl="0"/>
            <a:r>
              <a:rPr lang="it-IT" dirty="0"/>
              <a:t>Informazioni di base sulle infezioni delle vie urinarie </a:t>
            </a:r>
            <a:br>
              <a:rPr lang="it-IT" dirty="0"/>
            </a:br>
            <a:r>
              <a:rPr lang="it-IT" dirty="0"/>
              <a:t>(obiettivo di questo materiale)</a:t>
            </a:r>
            <a:endParaRPr lang="en" dirty="0"/>
          </a:p>
        </p:txBody>
      </p:sp>
      <p:sp>
        <p:nvSpPr>
          <p:cNvPr id="3" name="Content Placeholder 2">
            <a:extLst>
              <a:ext uri="{FF2B5EF4-FFF2-40B4-BE49-F238E27FC236}">
                <a16:creationId xmlns:a16="http://schemas.microsoft.com/office/drawing/2014/main" id="{EAEB8BEE-5782-54B6-7678-FA9C72BFF00D}"/>
              </a:ext>
            </a:extLst>
          </p:cNvPr>
          <p:cNvSpPr txBox="1">
            <a:spLocks noGrp="1"/>
          </p:cNvSpPr>
          <p:nvPr>
            <p:ph idx="1"/>
          </p:nvPr>
        </p:nvSpPr>
        <p:spPr>
          <a:xfrm>
            <a:off x="838200" y="2276474"/>
            <a:ext cx="7763360" cy="3924301"/>
          </a:xfrm>
        </p:spPr>
        <p:txBody>
          <a:bodyPr vert="horz" lIns="0" tIns="0" rIns="0" bIns="0" rtlCol="0" anchor="t">
            <a:noAutofit/>
          </a:bodyPr>
          <a:lstStyle/>
          <a:p>
            <a:pPr marL="0" indent="0">
              <a:buNone/>
            </a:pPr>
            <a:r>
              <a:rPr lang="it-IT" dirty="0"/>
              <a:t>La resistenza agli antibiotici è una minaccia globale, quindi è imperativo ridurre i rischi di contrarre infezioni del tratto urinario e trovare i migliori percorsi di trattamento.
Questo materiale educativo interattivo è destinato ai professionisti sanitari che incontrano pazienti con infezioni ricorrenti del tratto urinario (</a:t>
            </a:r>
            <a:r>
              <a:rPr lang="it-IT" dirty="0" err="1"/>
              <a:t>rUTI</a:t>
            </a:r>
            <a:r>
              <a:rPr lang="it-IT" dirty="0"/>
              <a:t>) e utilizzano il cateterismo intermittente (CI).
Può essere usato come «check-list» per trovare il miglior piano di trattamento possibile.
Definizione di infezione ricorrente del tratto urinario (</a:t>
            </a:r>
            <a:r>
              <a:rPr lang="it-IT" dirty="0" err="1"/>
              <a:t>rUTI</a:t>
            </a:r>
            <a:r>
              <a:rPr lang="it-IT" dirty="0"/>
              <a:t>) = 3 o più infezioni in un anno o due infezioni in sei mesi.</a:t>
            </a:r>
          </a:p>
          <a:p>
            <a:pPr marL="0" indent="0">
              <a:buNone/>
            </a:pPr>
            <a:r>
              <a:rPr lang="sv-SE" sz="1400" i="1" dirty="0">
                <a:solidFill>
                  <a:schemeClr val="bg1">
                    <a:lumMod val="50000"/>
                  </a:schemeClr>
                </a:solidFill>
              </a:rPr>
              <a:t>Ref: Aggarwal et al, StatPearl, 2024</a:t>
            </a:r>
          </a:p>
        </p:txBody>
      </p:sp>
      <p:pic>
        <p:nvPicPr>
          <p:cNvPr id="4" name="Graphic 7">
            <a:hlinkClick r:id="" action="ppaction://hlinkshowjump?jump=nextslide"/>
            <a:extLst>
              <a:ext uri="{FF2B5EF4-FFF2-40B4-BE49-F238E27FC236}">
                <a16:creationId xmlns:a16="http://schemas.microsoft.com/office/drawing/2014/main" id="{5DF696C0-BC3A-46F2-1F36-F3AC1B2562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79B8A535-7C93-DF8A-E5CA-8D06215890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8" name="Graphic 6">
            <a:hlinkClick r:id="" action="ppaction://hlinkshowjump?jump=previousslide"/>
            <a:extLst>
              <a:ext uri="{FF2B5EF4-FFF2-40B4-BE49-F238E27FC236}">
                <a16:creationId xmlns:a16="http://schemas.microsoft.com/office/drawing/2014/main" id="{50FA1D3E-06FD-0A41-81C2-83DC98F6A1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75529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6369-B9C6-D5B1-89B9-9CB85F8A3D93}"/>
              </a:ext>
            </a:extLst>
          </p:cNvPr>
          <p:cNvSpPr>
            <a:spLocks noGrp="1"/>
          </p:cNvSpPr>
          <p:nvPr>
            <p:ph type="title"/>
          </p:nvPr>
        </p:nvSpPr>
        <p:spPr/>
        <p:txBody>
          <a:bodyPr/>
          <a:lstStyle/>
          <a:p>
            <a:r>
              <a:rPr lang="en-US" dirty="0" err="1"/>
              <a:t>Bibliografia</a:t>
            </a:r>
            <a:endParaRPr lang="en-US" dirty="0"/>
          </a:p>
        </p:txBody>
      </p:sp>
      <p:sp>
        <p:nvSpPr>
          <p:cNvPr id="3" name="Content Placeholder 2">
            <a:extLst>
              <a:ext uri="{FF2B5EF4-FFF2-40B4-BE49-F238E27FC236}">
                <a16:creationId xmlns:a16="http://schemas.microsoft.com/office/drawing/2014/main" id="{AD0EC913-2256-7652-C68F-A041EE52EF88}"/>
              </a:ext>
            </a:extLst>
          </p:cNvPr>
          <p:cNvSpPr>
            <a:spLocks noGrp="1"/>
          </p:cNvSpPr>
          <p:nvPr>
            <p:ph idx="1"/>
          </p:nvPr>
        </p:nvSpPr>
        <p:spPr/>
        <p:txBody>
          <a:bodyPr>
            <a:normAutofit/>
          </a:bodyPr>
          <a:lstStyle/>
          <a:p>
            <a:pPr marL="0" indent="0">
              <a:lnSpc>
                <a:spcPct val="100000"/>
              </a:lnSpc>
              <a:spcAft>
                <a:spcPts val="1200"/>
              </a:spcAft>
              <a:buNone/>
            </a:pPr>
            <a:r>
              <a:rPr lang="en-US" sz="1400" i="1">
                <a:solidFill>
                  <a:schemeClr val="bg1">
                    <a:lumMod val="50000"/>
                  </a:schemeClr>
                </a:solidFill>
                <a:latin typeface="+mj-lt"/>
              </a:rPr>
              <a:t>Aggarwal et al, </a:t>
            </a:r>
            <a:r>
              <a:rPr lang="en-US" sz="1400" i="1" err="1">
                <a:solidFill>
                  <a:schemeClr val="bg1">
                    <a:lumMod val="50000"/>
                  </a:schemeClr>
                </a:solidFill>
                <a:latin typeface="+mj-lt"/>
              </a:rPr>
              <a:t>StatPearl</a:t>
            </a:r>
            <a:r>
              <a:rPr lang="en-US" sz="1400" i="1">
                <a:solidFill>
                  <a:schemeClr val="bg1">
                    <a:lumMod val="50000"/>
                  </a:schemeClr>
                </a:solidFill>
                <a:latin typeface="+mj-lt"/>
              </a:rPr>
              <a:t>, 2024: </a:t>
            </a:r>
            <a:r>
              <a:rPr lang="en-US" sz="1400" i="1">
                <a:solidFill>
                  <a:schemeClr val="bg1">
                    <a:lumMod val="50000"/>
                  </a:schemeClr>
                </a:solidFill>
                <a:latin typeface="+mj-lt"/>
                <a:hlinkClick r:id="rId2">
                  <a:extLst>
                    <a:ext uri="{A12FA001-AC4F-418D-AE19-62706E023703}">
                      <ahyp:hlinkClr xmlns:ahyp="http://schemas.microsoft.com/office/drawing/2018/hyperlinkcolor" val="tx"/>
                    </a:ext>
                  </a:extLst>
                </a:hlinkClick>
              </a:rPr>
              <a:t>Recurrent Urinary Tract Infections - StatPearls - NCBI Bookshelf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3">
                  <a:extLst>
                    <a:ext uri="{A12FA001-AC4F-418D-AE19-62706E023703}">
                      <ahyp:hlinkClr xmlns:ahyp="http://schemas.microsoft.com/office/drawing/2018/hyperlinkcolor" val="tx"/>
                    </a:ext>
                  </a:extLst>
                </a:hlinkClick>
              </a:rPr>
              <a:t>EAUN IC guidlines 2024: Urethral intermittent catheterisation in adults - Including urethral intermittent dilatation | European Association of Urology Nurses - EAUN (uroweb.org)</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4">
                  <a:extLst>
                    <a:ext uri="{A12FA001-AC4F-418D-AE19-62706E023703}">
                      <ahyp:hlinkClr xmlns:ahyp="http://schemas.microsoft.com/office/drawing/2018/hyperlinkcolor" val="tx"/>
                    </a:ext>
                  </a:extLst>
                </a:hlinkClick>
              </a:rPr>
              <a:t>Furuta et al, 2021: Effects of Transanal Irrigation on Gut Microbiota in Pediatric Patients with Spina Bifida - PubMed (nih.gov)</a:t>
            </a:r>
            <a:endParaRPr lang="en-US" sz="1400" i="1">
              <a:solidFill>
                <a:schemeClr val="bg1">
                  <a:lumMod val="50000"/>
                </a:schemeClr>
              </a:solidFill>
              <a:latin typeface="+mj-lt"/>
            </a:endParaRPr>
          </a:p>
          <a:p>
            <a:pPr marL="0" indent="0">
              <a:lnSpc>
                <a:spcPct val="100000"/>
              </a:lnSpc>
              <a:spcAft>
                <a:spcPts val="1200"/>
              </a:spcAft>
              <a:buNone/>
            </a:pPr>
            <a:r>
              <a:rPr lang="en-US" sz="1400" i="1">
                <a:solidFill>
                  <a:schemeClr val="bg1">
                    <a:lumMod val="50000"/>
                  </a:schemeClr>
                </a:solidFill>
                <a:latin typeface="+mj-lt"/>
                <a:hlinkClick r:id="rId5">
                  <a:extLst>
                    <a:ext uri="{A12FA001-AC4F-418D-AE19-62706E023703}">
                      <ahyp:hlinkClr xmlns:ahyp="http://schemas.microsoft.com/office/drawing/2018/hyperlinkcolor" val="tx"/>
                    </a:ext>
                  </a:extLst>
                </a:hlinkClick>
              </a:rPr>
              <a:t>https://www.wellspect.co.uk/education</a:t>
            </a:r>
            <a:endParaRPr lang="en-US" sz="1400" i="1">
              <a:solidFill>
                <a:schemeClr val="bg1">
                  <a:lumMod val="50000"/>
                </a:schemeClr>
              </a:solidFill>
              <a:latin typeface="+mj-lt"/>
            </a:endParaRPr>
          </a:p>
          <a:p>
            <a:endParaRPr lang="en-US" sz="1800">
              <a:solidFill>
                <a:schemeClr val="bg1">
                  <a:lumMod val="50000"/>
                </a:schemeClr>
              </a:solidFill>
              <a:latin typeface="+mj-lt"/>
            </a:endParaRPr>
          </a:p>
          <a:p>
            <a:endParaRPr lang="en-US" sz="1800">
              <a:solidFill>
                <a:schemeClr val="bg1">
                  <a:lumMod val="50000"/>
                </a:schemeClr>
              </a:solidFill>
              <a:latin typeface="+mj-lt"/>
            </a:endParaRPr>
          </a:p>
          <a:p>
            <a:endParaRPr lang="en-US" sz="1800">
              <a:latin typeface="+mj-lt"/>
            </a:endParaRPr>
          </a:p>
        </p:txBody>
      </p:sp>
      <p:pic>
        <p:nvPicPr>
          <p:cNvPr id="4" name="Graphic 7">
            <a:hlinkClick r:id="" action="ppaction://hlinkshowjump?jump=nextslide"/>
            <a:extLst>
              <a:ext uri="{FF2B5EF4-FFF2-40B4-BE49-F238E27FC236}">
                <a16:creationId xmlns:a16="http://schemas.microsoft.com/office/drawing/2014/main" id="{C0A4D33F-AA7E-1D32-CA60-925902693E6A}"/>
              </a:ext>
            </a:extLst>
          </p:cNvPr>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9" name="Graphic 9">
            <a:hlinkClick r:id="rId7" action="ppaction://hlinksldjump"/>
            <a:extLst>
              <a:ext uri="{FF2B5EF4-FFF2-40B4-BE49-F238E27FC236}">
                <a16:creationId xmlns:a16="http://schemas.microsoft.com/office/drawing/2014/main" id="{90EB0713-EAAA-6599-653A-7296EE83BD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10" name="Graphic 6">
            <a:hlinkClick r:id="" action="ppaction://hlinkshowjump?jump=previousslide"/>
            <a:extLst>
              <a:ext uri="{FF2B5EF4-FFF2-40B4-BE49-F238E27FC236}">
                <a16:creationId xmlns:a16="http://schemas.microsoft.com/office/drawing/2014/main" id="{69CAFF3A-D758-4CEF-2D1C-33BF15899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781795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6321-CD7B-0B09-5CFA-29AF7FEBEE36}"/>
              </a:ext>
            </a:extLst>
          </p:cNvPr>
          <p:cNvSpPr>
            <a:spLocks noGrp="1"/>
          </p:cNvSpPr>
          <p:nvPr>
            <p:ph type="title"/>
          </p:nvPr>
        </p:nvSpPr>
        <p:spPr>
          <a:xfrm>
            <a:off x="838200" y="221218"/>
            <a:ext cx="10515600" cy="1200638"/>
          </a:xfrm>
        </p:spPr>
        <p:txBody>
          <a:bodyPr>
            <a:noAutofit/>
          </a:bodyPr>
          <a:lstStyle/>
          <a:p>
            <a:r>
              <a:rPr lang="it-IT" sz="1400" b="1" dirty="0"/>
              <a:t>Informazioni di base sulle infezioni delle vie urinarie</a:t>
            </a:r>
            <a:br>
              <a:rPr lang="en" sz="3200" dirty="0"/>
            </a:br>
            <a:r>
              <a:rPr lang="it-IT" dirty="0"/>
              <a:t>Fattori di rischio per le infezioni delle vie urinarie suddivisi </a:t>
            </a:r>
            <a:br>
              <a:rPr lang="it-IT" dirty="0"/>
            </a:br>
            <a:r>
              <a:rPr lang="it-IT" dirty="0"/>
              <a:t>in quattro domini</a:t>
            </a:r>
            <a:endParaRPr lang="en-US" dirty="0"/>
          </a:p>
        </p:txBody>
      </p:sp>
      <p:sp>
        <p:nvSpPr>
          <p:cNvPr id="1027" name="Rectangle 1026">
            <a:extLst>
              <a:ext uri="{FF2B5EF4-FFF2-40B4-BE49-F238E27FC236}">
                <a16:creationId xmlns:a16="http://schemas.microsoft.com/office/drawing/2014/main" id="{DE81A00D-0184-DD87-92AE-3F6A0FCEA2A8}"/>
              </a:ext>
            </a:extLst>
          </p:cNvPr>
          <p:cNvSpPr/>
          <p:nvPr/>
        </p:nvSpPr>
        <p:spPr>
          <a:xfrm>
            <a:off x="6156304" y="3937378"/>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5" name="Rectangle 1024">
            <a:extLst>
              <a:ext uri="{FF2B5EF4-FFF2-40B4-BE49-F238E27FC236}">
                <a16:creationId xmlns:a16="http://schemas.microsoft.com/office/drawing/2014/main" id="{CA610A10-29AC-B090-0C06-BC108D03FE27}"/>
              </a:ext>
            </a:extLst>
          </p:cNvPr>
          <p:cNvSpPr/>
          <p:nvPr/>
        </p:nvSpPr>
        <p:spPr>
          <a:xfrm>
            <a:off x="838200" y="3937377"/>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24" name="Rectangle 1023">
            <a:extLst>
              <a:ext uri="{FF2B5EF4-FFF2-40B4-BE49-F238E27FC236}">
                <a16:creationId xmlns:a16="http://schemas.microsoft.com/office/drawing/2014/main" id="{7403571E-0892-096A-9EDD-FDB539016957}"/>
              </a:ext>
            </a:extLst>
          </p:cNvPr>
          <p:cNvSpPr/>
          <p:nvPr/>
        </p:nvSpPr>
        <p:spPr>
          <a:xfrm>
            <a:off x="6155909" y="1589060"/>
            <a:ext cx="5195909"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1" name="Rectangle 30">
            <a:extLst>
              <a:ext uri="{FF2B5EF4-FFF2-40B4-BE49-F238E27FC236}">
                <a16:creationId xmlns:a16="http://schemas.microsoft.com/office/drawing/2014/main" id="{ED8A5560-C327-C8B4-D836-A296433436E2}"/>
              </a:ext>
            </a:extLst>
          </p:cNvPr>
          <p:cNvSpPr/>
          <p:nvPr/>
        </p:nvSpPr>
        <p:spPr>
          <a:xfrm>
            <a:off x="838200" y="1589060"/>
            <a:ext cx="5230172" cy="226339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TextBox 2">
            <a:extLst>
              <a:ext uri="{FF2B5EF4-FFF2-40B4-BE49-F238E27FC236}">
                <a16:creationId xmlns:a16="http://schemas.microsoft.com/office/drawing/2014/main" id="{11605200-0CEE-C0BA-6AD3-A662599CF107}"/>
              </a:ext>
            </a:extLst>
          </p:cNvPr>
          <p:cNvSpPr txBox="1"/>
          <p:nvPr/>
        </p:nvSpPr>
        <p:spPr>
          <a:xfrm>
            <a:off x="8182933" y="4051341"/>
            <a:ext cx="2987431" cy="1554272"/>
          </a:xfrm>
          <a:prstGeom prst="rect">
            <a:avLst/>
          </a:prstGeom>
          <a:noFill/>
        </p:spPr>
        <p:txBody>
          <a:bodyPr wrap="square" rtlCol="0">
            <a:noAutofit/>
          </a:bodyPr>
          <a:lstStyle/>
          <a:p>
            <a:pPr>
              <a:lnSpc>
                <a:spcPts val="1600"/>
              </a:lnSpc>
              <a:spcAft>
                <a:spcPts val="600"/>
              </a:spcAft>
              <a:buClr>
                <a:schemeClr val="tx2"/>
              </a:buClr>
            </a:pPr>
            <a:r>
              <a:rPr lang="en-US" sz="1400" b="1" dirty="0">
                <a:solidFill>
                  <a:srgbClr val="000000"/>
                </a:solidFill>
              </a:rPr>
              <a:t>4. </a:t>
            </a:r>
            <a:r>
              <a:rPr lang="en-US" sz="1400" b="1" dirty="0" err="1">
                <a:solidFill>
                  <a:srgbClr val="000000"/>
                </a:solidFill>
              </a:rPr>
              <a:t>Cateterismo</a:t>
            </a:r>
            <a:r>
              <a:rPr lang="en-US" sz="1400" b="1" dirty="0">
                <a:solidFill>
                  <a:srgbClr val="000000"/>
                </a:solidFill>
              </a:rPr>
              <a:t> </a:t>
            </a:r>
            <a:r>
              <a:rPr lang="en-US" sz="1400" b="1" dirty="0" err="1">
                <a:solidFill>
                  <a:srgbClr val="000000"/>
                </a:solidFill>
              </a:rPr>
              <a:t>intermittente</a:t>
            </a:r>
            <a:endParaRPr lang="en-US" sz="1400" b="1" dirty="0">
              <a:solidFill>
                <a:srgbClr val="000000"/>
              </a:solidFill>
            </a:endParaRPr>
          </a:p>
          <a:p>
            <a:pPr marL="188913" indent="-188913">
              <a:spcAft>
                <a:spcPts val="600"/>
              </a:spcAft>
              <a:buFont typeface="Arial" panose="020B0604020202020204" pitchFamily="34" charset="0"/>
              <a:buChar char="•"/>
            </a:pPr>
            <a:r>
              <a:rPr lang="it-IT" sz="1200" dirty="0">
                <a:solidFill>
                  <a:srgbClr val="000000"/>
                </a:solidFill>
              </a:rPr>
              <a:t>Traumi uretrali e vescicali da prodotto
Urina residua post-minzionale dovuta al design del prodotto usato
Batteri trasferiti dal prodotto usato </a:t>
            </a:r>
            <a:endParaRPr lang="en-US" sz="1200" dirty="0">
              <a:solidFill>
                <a:srgbClr val="000000"/>
              </a:solidFill>
            </a:endParaRPr>
          </a:p>
        </p:txBody>
      </p:sp>
      <p:sp>
        <p:nvSpPr>
          <p:cNvPr id="5" name="TextBox 4">
            <a:extLst>
              <a:ext uri="{FF2B5EF4-FFF2-40B4-BE49-F238E27FC236}">
                <a16:creationId xmlns:a16="http://schemas.microsoft.com/office/drawing/2014/main" id="{C79545D2-BEC6-EC55-4528-E73C239EF970}"/>
              </a:ext>
            </a:extLst>
          </p:cNvPr>
          <p:cNvSpPr txBox="1"/>
          <p:nvPr/>
        </p:nvSpPr>
        <p:spPr>
          <a:xfrm>
            <a:off x="1090656" y="1694083"/>
            <a:ext cx="3269198" cy="1954381"/>
          </a:xfrm>
          <a:prstGeom prst="rect">
            <a:avLst/>
          </a:prstGeom>
          <a:noFill/>
        </p:spPr>
        <p:txBody>
          <a:bodyPr wrap="square" rtlCol="0">
            <a:noAutofit/>
          </a:bodyPr>
          <a:lstStyle/>
          <a:p>
            <a:pPr>
              <a:spcAft>
                <a:spcPts val="600"/>
              </a:spcAft>
            </a:pPr>
            <a:r>
              <a:rPr lang="en-US" sz="1400" b="1" dirty="0">
                <a:solidFill>
                  <a:srgbClr val="000000"/>
                </a:solidFill>
              </a:rPr>
              <a:t>1. </a:t>
            </a:r>
            <a:r>
              <a:rPr lang="en-US" sz="1400" b="1" dirty="0" err="1">
                <a:solidFill>
                  <a:srgbClr val="000000"/>
                </a:solidFill>
              </a:rPr>
              <a:t>Condizioni</a:t>
            </a:r>
            <a:r>
              <a:rPr lang="en-US" sz="1400" b="1" dirty="0">
                <a:solidFill>
                  <a:srgbClr val="000000"/>
                </a:solidFill>
              </a:rPr>
              <a:t> </a:t>
            </a:r>
            <a:r>
              <a:rPr lang="en-US" sz="1400" b="1" dirty="0" err="1">
                <a:solidFill>
                  <a:srgbClr val="000000"/>
                </a:solidFill>
              </a:rPr>
              <a:t>generali</a:t>
            </a:r>
            <a:endParaRPr lang="en-US" sz="1400" b="1" dirty="0">
              <a:solidFill>
                <a:srgbClr val="000000"/>
              </a:solidFill>
            </a:endParaRPr>
          </a:p>
          <a:p>
            <a:pPr marL="188913" indent="-188913">
              <a:spcAft>
                <a:spcPts val="600"/>
              </a:spcAft>
              <a:buFont typeface="Arial" panose="020B0604020202020204" pitchFamily="34" charset="0"/>
              <a:buChar char="•"/>
            </a:pPr>
            <a:r>
              <a:rPr lang="it-IT" sz="1200" dirty="0">
                <a:solidFill>
                  <a:srgbClr val="000000"/>
                </a:solidFill>
              </a:rPr>
              <a:t>Alta pressione </a:t>
            </a:r>
            <a:r>
              <a:rPr lang="it-IT" sz="1200" dirty="0" err="1">
                <a:solidFill>
                  <a:srgbClr val="000000"/>
                </a:solidFill>
              </a:rPr>
              <a:t>intravescicale</a:t>
            </a:r>
            <a:r>
              <a:rPr lang="it-IT" sz="1200" dirty="0">
                <a:solidFill>
                  <a:srgbClr val="000000"/>
                </a:solidFill>
              </a:rPr>
              <a:t>/</a:t>
            </a:r>
            <a:br>
              <a:rPr lang="it-IT" sz="1200" dirty="0">
                <a:solidFill>
                  <a:srgbClr val="000000"/>
                </a:solidFill>
              </a:rPr>
            </a:br>
            <a:r>
              <a:rPr lang="it-IT" sz="1200" dirty="0">
                <a:solidFill>
                  <a:srgbClr val="000000"/>
                </a:solidFill>
              </a:rPr>
              <a:t>Compliance vescicale compromessa
Compromissione del sistema immunitario
Disfunzione intestinale
Diabete
Età e sesso</a:t>
            </a:r>
            <a:endParaRPr lang="en-US" sz="1400" dirty="0">
              <a:solidFill>
                <a:srgbClr val="000000"/>
              </a:solidFill>
            </a:endParaRPr>
          </a:p>
        </p:txBody>
      </p:sp>
      <p:sp>
        <p:nvSpPr>
          <p:cNvPr id="6" name="TextBox 5">
            <a:extLst>
              <a:ext uri="{FF2B5EF4-FFF2-40B4-BE49-F238E27FC236}">
                <a16:creationId xmlns:a16="http://schemas.microsoft.com/office/drawing/2014/main" id="{C840D2AD-7490-788A-9853-C1753B679644}"/>
              </a:ext>
            </a:extLst>
          </p:cNvPr>
          <p:cNvSpPr txBox="1"/>
          <p:nvPr/>
        </p:nvSpPr>
        <p:spPr>
          <a:xfrm>
            <a:off x="8182933" y="1694083"/>
            <a:ext cx="3269198" cy="2236510"/>
          </a:xfrm>
          <a:prstGeom prst="rect">
            <a:avLst/>
          </a:prstGeom>
          <a:noFill/>
        </p:spPr>
        <p:txBody>
          <a:bodyPr wrap="square" rtlCol="0">
            <a:noAutofit/>
          </a:bodyPr>
          <a:lstStyle/>
          <a:p>
            <a:pPr>
              <a:spcAft>
                <a:spcPts val="600"/>
              </a:spcAft>
            </a:pPr>
            <a:r>
              <a:rPr lang="en-US" sz="1400" b="1" dirty="0">
                <a:solidFill>
                  <a:srgbClr val="000000"/>
                </a:solidFill>
              </a:rPr>
              <a:t>2. </a:t>
            </a:r>
            <a:r>
              <a:rPr lang="it-IT" sz="1400" b="1" dirty="0">
                <a:solidFill>
                  <a:srgbClr val="000000"/>
                </a:solidFill>
              </a:rPr>
              <a:t>Condizioni locali delle vie urinarie</a:t>
            </a:r>
            <a:endParaRPr lang="en-US" sz="1400" b="1" dirty="0">
              <a:solidFill>
                <a:srgbClr val="000000"/>
              </a:solidFill>
            </a:endParaRPr>
          </a:p>
          <a:p>
            <a:pPr marL="188913" indent="-188913">
              <a:spcAft>
                <a:spcPts val="600"/>
              </a:spcAft>
              <a:buFont typeface="Arial" panose="020B0604020202020204" pitchFamily="34" charset="0"/>
              <a:buChar char="•"/>
            </a:pPr>
            <a:r>
              <a:rPr lang="it-IT" sz="1200" dirty="0">
                <a:solidFill>
                  <a:srgbClr val="000000"/>
                </a:solidFill>
              </a:rPr>
              <a:t>Iniezioni di tossina botulinica A
Indagini urodinamiche
Calcoli vescicali e renali
Condizioni anatomiche anomale, ad es. diverticoli vescicali o cistocele
Virulenza batterica
Infezione pregressa delle vie urinarie</a:t>
            </a:r>
            <a:endParaRPr lang="en-US" sz="1400" dirty="0">
              <a:solidFill>
                <a:srgbClr val="000000"/>
              </a:solidFill>
            </a:endParaRPr>
          </a:p>
        </p:txBody>
      </p:sp>
      <p:sp>
        <p:nvSpPr>
          <p:cNvPr id="8" name="TextBox 7">
            <a:extLst>
              <a:ext uri="{FF2B5EF4-FFF2-40B4-BE49-F238E27FC236}">
                <a16:creationId xmlns:a16="http://schemas.microsoft.com/office/drawing/2014/main" id="{4BE94570-4E40-066D-63AF-DD3E41FEC2E7}"/>
              </a:ext>
            </a:extLst>
          </p:cNvPr>
          <p:cNvSpPr txBox="1"/>
          <p:nvPr/>
        </p:nvSpPr>
        <p:spPr>
          <a:xfrm>
            <a:off x="1090656" y="4026141"/>
            <a:ext cx="3281308" cy="1954381"/>
          </a:xfrm>
          <a:prstGeom prst="rect">
            <a:avLst/>
          </a:prstGeom>
          <a:noFill/>
        </p:spPr>
        <p:txBody>
          <a:bodyPr wrap="square" rtlCol="0">
            <a:noAutofit/>
          </a:bodyPr>
          <a:lstStyle/>
          <a:p>
            <a:pPr>
              <a:spcAft>
                <a:spcPts val="600"/>
              </a:spcAft>
            </a:pPr>
            <a:r>
              <a:rPr lang="en-US" sz="1400" b="1" dirty="0">
                <a:solidFill>
                  <a:srgbClr val="000000"/>
                </a:solidFill>
              </a:rPr>
              <a:t>3. </a:t>
            </a:r>
            <a:r>
              <a:rPr lang="en-US" sz="1400" b="1" dirty="0" err="1">
                <a:solidFill>
                  <a:srgbClr val="000000"/>
                </a:solidFill>
              </a:rPr>
              <a:t>Aderenza</a:t>
            </a:r>
            <a:r>
              <a:rPr lang="en-US" sz="1400" b="1" dirty="0">
                <a:solidFill>
                  <a:srgbClr val="000000"/>
                </a:solidFill>
              </a:rPr>
              <a:t>/compliance </a:t>
            </a:r>
            <a:r>
              <a:rPr lang="en-US" sz="1400" b="1" dirty="0" err="1">
                <a:solidFill>
                  <a:srgbClr val="000000"/>
                </a:solidFill>
              </a:rPr>
              <a:t>dell’utilizzatore</a:t>
            </a:r>
            <a:endParaRPr lang="en-US" sz="1400" b="1" dirty="0">
              <a:solidFill>
                <a:srgbClr val="000000"/>
              </a:solidFill>
            </a:endParaRPr>
          </a:p>
          <a:p>
            <a:pPr marL="188913" indent="-188913">
              <a:spcAft>
                <a:spcPts val="600"/>
              </a:spcAft>
              <a:buFont typeface="Arial" panose="020B0604020202020204" pitchFamily="34" charset="0"/>
              <a:buChar char="•"/>
            </a:pPr>
            <a:r>
              <a:rPr lang="it-IT" sz="1200" dirty="0">
                <a:solidFill>
                  <a:srgbClr val="000000"/>
                </a:solidFill>
              </a:rPr>
              <a:t>Frequenza di svuotamento
Assunzione di liquidi
Procedura non igienica
Educazione insufficiente alla terapia del CIC
Urina residua post minzionale dovuta</a:t>
            </a:r>
            <a:br>
              <a:rPr lang="it-IT" sz="1200" dirty="0">
                <a:solidFill>
                  <a:srgbClr val="000000"/>
                </a:solidFill>
              </a:rPr>
            </a:br>
            <a:r>
              <a:rPr lang="it-IT" sz="1200" dirty="0">
                <a:solidFill>
                  <a:srgbClr val="000000"/>
                </a:solidFill>
              </a:rPr>
              <a:t>a una procedura errata</a:t>
            </a:r>
            <a:endParaRPr lang="en-US" sz="1200" dirty="0">
              <a:solidFill>
                <a:srgbClr val="000000"/>
              </a:solidFill>
            </a:endParaRPr>
          </a:p>
        </p:txBody>
      </p:sp>
      <p:sp>
        <p:nvSpPr>
          <p:cNvPr id="17" name="Freeform: Shape 16">
            <a:extLst>
              <a:ext uri="{FF2B5EF4-FFF2-40B4-BE49-F238E27FC236}">
                <a16:creationId xmlns:a16="http://schemas.microsoft.com/office/drawing/2014/main" id="{184C1029-1642-D6F5-F0D2-03D9205060C6}"/>
              </a:ext>
            </a:extLst>
          </p:cNvPr>
          <p:cNvSpPr/>
          <p:nvPr/>
        </p:nvSpPr>
        <p:spPr>
          <a:xfrm>
            <a:off x="4202949"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2346282"/>
                </a:moveTo>
                <a:cubicBezTo>
                  <a:pt x="0" y="1050466"/>
                  <a:pt x="1050466" y="0"/>
                  <a:pt x="2346282" y="0"/>
                </a:cubicBezTo>
                <a:lnTo>
                  <a:pt x="2346282" y="2346282"/>
                </a:lnTo>
                <a:lnTo>
                  <a:pt x="0" y="2346282"/>
                </a:lnTo>
                <a:close/>
              </a:path>
            </a:pathLst>
          </a:cu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95746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8" name="Freeform: Shape 17">
            <a:extLst>
              <a:ext uri="{FF2B5EF4-FFF2-40B4-BE49-F238E27FC236}">
                <a16:creationId xmlns:a16="http://schemas.microsoft.com/office/drawing/2014/main" id="{82A03ACB-869F-85A1-713F-807ADE2A3882}"/>
              </a:ext>
            </a:extLst>
          </p:cNvPr>
          <p:cNvSpPr/>
          <p:nvPr/>
        </p:nvSpPr>
        <p:spPr>
          <a:xfrm>
            <a:off x="6156932" y="1977467"/>
            <a:ext cx="1867714" cy="1867714"/>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0" y="0"/>
                </a:moveTo>
                <a:cubicBezTo>
                  <a:pt x="1295816" y="0"/>
                  <a:pt x="2346282" y="1050466"/>
                  <a:pt x="2346282" y="2346282"/>
                </a:cubicBezTo>
                <a:lnTo>
                  <a:pt x="0" y="2346282"/>
                </a:lnTo>
                <a:lnTo>
                  <a:pt x="0" y="0"/>
                </a:lnTo>
                <a:close/>
              </a:path>
            </a:pathLst>
          </a:custGeom>
          <a:solidFill>
            <a:schemeClr val="accent4">
              <a:lumMod val="40000"/>
              <a:lumOff val="6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957466" rIns="957466" bIns="27025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19" name="Freeform: Shape 18">
            <a:extLst>
              <a:ext uri="{FF2B5EF4-FFF2-40B4-BE49-F238E27FC236}">
                <a16:creationId xmlns:a16="http://schemas.microsoft.com/office/drawing/2014/main" id="{06E2C1B0-426C-088C-CD2B-8BBEAF6AB7EA}"/>
              </a:ext>
            </a:extLst>
          </p:cNvPr>
          <p:cNvSpPr/>
          <p:nvPr/>
        </p:nvSpPr>
        <p:spPr>
          <a:xfrm>
            <a:off x="6156932" y="3931450"/>
            <a:ext cx="1867714" cy="1867715"/>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0"/>
                </a:moveTo>
                <a:cubicBezTo>
                  <a:pt x="2346282" y="1295816"/>
                  <a:pt x="1295816" y="2346282"/>
                  <a:pt x="0" y="2346282"/>
                </a:cubicBezTo>
                <a:lnTo>
                  <a:pt x="0" y="0"/>
                </a:lnTo>
                <a:lnTo>
                  <a:pt x="2346282" y="0"/>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0256" tIns="270257" rIns="95746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0" name="Freeform: Shape 19">
            <a:extLst>
              <a:ext uri="{FF2B5EF4-FFF2-40B4-BE49-F238E27FC236}">
                <a16:creationId xmlns:a16="http://schemas.microsoft.com/office/drawing/2014/main" id="{18EFE494-626F-05A3-7375-C9CA597DDD3A}"/>
              </a:ext>
            </a:extLst>
          </p:cNvPr>
          <p:cNvSpPr/>
          <p:nvPr/>
        </p:nvSpPr>
        <p:spPr>
          <a:xfrm>
            <a:off x="4202950" y="3931451"/>
            <a:ext cx="1867714" cy="1867713"/>
          </a:xfrm>
          <a:custGeom>
            <a:avLst/>
            <a:gdLst>
              <a:gd name="connsiteX0" fmla="*/ 0 w 2346282"/>
              <a:gd name="connsiteY0" fmla="*/ 2346282 h 2346282"/>
              <a:gd name="connsiteX1" fmla="*/ 2346282 w 2346282"/>
              <a:gd name="connsiteY1" fmla="*/ 0 h 2346282"/>
              <a:gd name="connsiteX2" fmla="*/ 2346282 w 2346282"/>
              <a:gd name="connsiteY2" fmla="*/ 2346282 h 2346282"/>
              <a:gd name="connsiteX3" fmla="*/ 0 w 2346282"/>
              <a:gd name="connsiteY3" fmla="*/ 2346282 h 2346282"/>
            </a:gdLst>
            <a:ahLst/>
            <a:cxnLst>
              <a:cxn ang="0">
                <a:pos x="connsiteX0" y="connsiteY0"/>
              </a:cxn>
              <a:cxn ang="0">
                <a:pos x="connsiteX1" y="connsiteY1"/>
              </a:cxn>
              <a:cxn ang="0">
                <a:pos x="connsiteX2" y="connsiteY2"/>
              </a:cxn>
              <a:cxn ang="0">
                <a:pos x="connsiteX3" y="connsiteY3"/>
              </a:cxn>
            </a:cxnLst>
            <a:rect l="l" t="t" r="r" b="b"/>
            <a:pathLst>
              <a:path w="2346282" h="2346282">
                <a:moveTo>
                  <a:pt x="2346282" y="2346282"/>
                </a:moveTo>
                <a:cubicBezTo>
                  <a:pt x="1050466" y="2346282"/>
                  <a:pt x="0" y="1295816"/>
                  <a:pt x="0" y="0"/>
                </a:cubicBezTo>
                <a:lnTo>
                  <a:pt x="2346282" y="0"/>
                </a:lnTo>
                <a:lnTo>
                  <a:pt x="2346282" y="2346282"/>
                </a:lnTo>
                <a:close/>
              </a:path>
            </a:pathLst>
          </a:custGeom>
          <a:solidFill>
            <a:schemeClr val="accent1">
              <a:lumMod val="60000"/>
              <a:lumOff val="4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7466" tIns="270256" rIns="270256" bIns="957466"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24" name="Oval 23">
            <a:extLst>
              <a:ext uri="{FF2B5EF4-FFF2-40B4-BE49-F238E27FC236}">
                <a16:creationId xmlns:a16="http://schemas.microsoft.com/office/drawing/2014/main" id="{EDEA6D1D-90AE-D8BA-7D44-8C53558A3E9D}"/>
              </a:ext>
            </a:extLst>
          </p:cNvPr>
          <p:cNvSpPr/>
          <p:nvPr/>
        </p:nvSpPr>
        <p:spPr>
          <a:xfrm>
            <a:off x="4970471" y="2744990"/>
            <a:ext cx="2286653" cy="228665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9" name="Group 8">
            <a:extLst>
              <a:ext uri="{FF2B5EF4-FFF2-40B4-BE49-F238E27FC236}">
                <a16:creationId xmlns:a16="http://schemas.microsoft.com/office/drawing/2014/main" id="{882AFFA0-F396-E990-5633-08D90E886D82}"/>
              </a:ext>
            </a:extLst>
          </p:cNvPr>
          <p:cNvGrpSpPr/>
          <p:nvPr/>
        </p:nvGrpSpPr>
        <p:grpSpPr>
          <a:xfrm>
            <a:off x="5563737" y="3153590"/>
            <a:ext cx="1099878" cy="1598806"/>
            <a:chOff x="5513253" y="2882240"/>
            <a:chExt cx="1165236" cy="1693812"/>
          </a:xfrm>
        </p:grpSpPr>
        <p:sp>
          <p:nvSpPr>
            <p:cNvPr id="10" name="Freeform: Shape 9">
              <a:extLst>
                <a:ext uri="{FF2B5EF4-FFF2-40B4-BE49-F238E27FC236}">
                  <a16:creationId xmlns:a16="http://schemas.microsoft.com/office/drawing/2014/main" id="{A4EA3F10-A16D-C1E8-9D8D-320BC7A36AB1}"/>
                </a:ext>
              </a:extLst>
            </p:cNvPr>
            <p:cNvSpPr/>
            <p:nvPr/>
          </p:nvSpPr>
          <p:spPr>
            <a:xfrm>
              <a:off x="6290453" y="2882240"/>
              <a:ext cx="388036" cy="598569"/>
            </a:xfrm>
            <a:custGeom>
              <a:avLst/>
              <a:gdLst>
                <a:gd name="connsiteX0" fmla="*/ 308417 w 388036"/>
                <a:gd name="connsiteY0" fmla="*/ 82249 h 598569"/>
                <a:gd name="connsiteX1" fmla="*/ 99560 w 388036"/>
                <a:gd name="connsiteY1" fmla="*/ 6978 h 598569"/>
                <a:gd name="connsiteX2" fmla="*/ 13392 w 388036"/>
                <a:gd name="connsiteY2" fmla="*/ 182807 h 598569"/>
                <a:gd name="connsiteX3" fmla="*/ 104904 w 388036"/>
                <a:gd name="connsiteY3" fmla="*/ 237671 h 598569"/>
                <a:gd name="connsiteX4" fmla="*/ 115591 w 388036"/>
                <a:gd name="connsiteY4" fmla="*/ 385899 h 598569"/>
                <a:gd name="connsiteX5" fmla="*/ 76125 w 388036"/>
                <a:gd name="connsiteY5" fmla="*/ 391663 h 598569"/>
                <a:gd name="connsiteX6" fmla="*/ 13560 w 388036"/>
                <a:gd name="connsiteY6" fmla="*/ 463400 h 598569"/>
                <a:gd name="connsiteX7" fmla="*/ 58790 w 388036"/>
                <a:gd name="connsiteY7" fmla="*/ 567155 h 598569"/>
                <a:gd name="connsiteX8" fmla="*/ 223301 w 388036"/>
                <a:gd name="connsiteY8" fmla="*/ 586846 h 598569"/>
                <a:gd name="connsiteX9" fmla="*/ 382510 w 388036"/>
                <a:gd name="connsiteY9" fmla="*/ 384342 h 598569"/>
                <a:gd name="connsiteX10" fmla="*/ 308417 w 388036"/>
                <a:gd name="connsiteY10" fmla="*/ 82249 h 598569"/>
                <a:gd name="connsiteX11" fmla="*/ 85760 w 388036"/>
                <a:gd name="connsiteY11" fmla="*/ 40217 h 598569"/>
                <a:gd name="connsiteX12" fmla="*/ 205714 w 388036"/>
                <a:gd name="connsiteY12" fmla="*/ 43457 h 598569"/>
                <a:gd name="connsiteX13" fmla="*/ 85760 w 388036"/>
                <a:gd name="connsiteY13" fmla="*/ 40217 h 59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036" h="598569">
                  <a:moveTo>
                    <a:pt x="308417" y="82249"/>
                  </a:moveTo>
                  <a:cubicBezTo>
                    <a:pt x="254562" y="17749"/>
                    <a:pt x="185518" y="-15405"/>
                    <a:pt x="99560" y="6978"/>
                  </a:cubicBezTo>
                  <a:cubicBezTo>
                    <a:pt x="18273" y="28184"/>
                    <a:pt x="-23170" y="114941"/>
                    <a:pt x="13392" y="182807"/>
                  </a:cubicBezTo>
                  <a:cubicBezTo>
                    <a:pt x="32830" y="218780"/>
                    <a:pt x="65817" y="232791"/>
                    <a:pt x="104904" y="237671"/>
                  </a:cubicBezTo>
                  <a:cubicBezTo>
                    <a:pt x="68888" y="290685"/>
                    <a:pt x="70319" y="340206"/>
                    <a:pt x="115591" y="385899"/>
                  </a:cubicBezTo>
                  <a:cubicBezTo>
                    <a:pt x="100822" y="387961"/>
                    <a:pt x="87906" y="388045"/>
                    <a:pt x="76125" y="391663"/>
                  </a:cubicBezTo>
                  <a:cubicBezTo>
                    <a:pt x="40740" y="402476"/>
                    <a:pt x="19030" y="427048"/>
                    <a:pt x="13560" y="463400"/>
                  </a:cubicBezTo>
                  <a:cubicBezTo>
                    <a:pt x="7123" y="506694"/>
                    <a:pt x="22102" y="542626"/>
                    <a:pt x="58790" y="567155"/>
                  </a:cubicBezTo>
                  <a:cubicBezTo>
                    <a:pt x="109953" y="601361"/>
                    <a:pt x="165533" y="607168"/>
                    <a:pt x="223301" y="586846"/>
                  </a:cubicBezTo>
                  <a:cubicBezTo>
                    <a:pt x="316158" y="554196"/>
                    <a:pt x="366648" y="474550"/>
                    <a:pt x="382510" y="384342"/>
                  </a:cubicBezTo>
                  <a:cubicBezTo>
                    <a:pt x="401022" y="278778"/>
                    <a:pt x="372201" y="158698"/>
                    <a:pt x="308417" y="82249"/>
                  </a:cubicBezTo>
                  <a:close/>
                  <a:moveTo>
                    <a:pt x="85760" y="40217"/>
                  </a:moveTo>
                  <a:cubicBezTo>
                    <a:pt x="115296" y="8619"/>
                    <a:pt x="173990" y="9040"/>
                    <a:pt x="205714" y="43457"/>
                  </a:cubicBezTo>
                  <a:cubicBezTo>
                    <a:pt x="162798" y="27216"/>
                    <a:pt x="124384" y="25575"/>
                    <a:pt x="85760" y="40217"/>
                  </a:cubicBezTo>
                  <a:close/>
                </a:path>
              </a:pathLst>
            </a:custGeom>
            <a:solidFill>
              <a:schemeClr val="tx2"/>
            </a:solidFill>
            <a:ln w="0" cap="flat">
              <a:noFill/>
              <a:prstDash val="solid"/>
              <a:miter/>
            </a:ln>
          </p:spPr>
          <p:txBody>
            <a:bodyPr rtlCol="0" anchor="ctr">
              <a:noAutofit/>
            </a:bodyPr>
            <a:lstStyle/>
            <a:p>
              <a:endParaRPr lang="en-US"/>
            </a:p>
          </p:txBody>
        </p:sp>
        <p:sp>
          <p:nvSpPr>
            <p:cNvPr id="11" name="Freeform: Shape 10">
              <a:extLst>
                <a:ext uri="{FF2B5EF4-FFF2-40B4-BE49-F238E27FC236}">
                  <a16:creationId xmlns:a16="http://schemas.microsoft.com/office/drawing/2014/main" id="{137494CC-DAEA-699D-5691-22219871EC82}"/>
                </a:ext>
              </a:extLst>
            </p:cNvPr>
            <p:cNvSpPr/>
            <p:nvPr/>
          </p:nvSpPr>
          <p:spPr>
            <a:xfrm>
              <a:off x="6376213" y="2899302"/>
              <a:ext cx="119953" cy="26394"/>
            </a:xfrm>
            <a:custGeom>
              <a:avLst/>
              <a:gdLst>
                <a:gd name="connsiteX0" fmla="*/ 119954 w 119953"/>
                <a:gd name="connsiteY0" fmla="*/ 26394 h 26394"/>
                <a:gd name="connsiteX1" fmla="*/ 0 w 119953"/>
                <a:gd name="connsiteY1" fmla="*/ 23155 h 26394"/>
                <a:gd name="connsiteX2" fmla="*/ 119954 w 119953"/>
                <a:gd name="connsiteY2" fmla="*/ 26394 h 26394"/>
              </a:gdLst>
              <a:ahLst/>
              <a:cxnLst>
                <a:cxn ang="0">
                  <a:pos x="connsiteX0" y="connsiteY0"/>
                </a:cxn>
                <a:cxn ang="0">
                  <a:pos x="connsiteX1" y="connsiteY1"/>
                </a:cxn>
                <a:cxn ang="0">
                  <a:pos x="connsiteX2" y="connsiteY2"/>
                </a:cxn>
              </a:cxnLst>
              <a:rect l="l" t="t" r="r" b="b"/>
              <a:pathLst>
                <a:path w="119953" h="26394">
                  <a:moveTo>
                    <a:pt x="119954" y="26394"/>
                  </a:moveTo>
                  <a:cubicBezTo>
                    <a:pt x="77038" y="10154"/>
                    <a:pt x="38624" y="8513"/>
                    <a:pt x="0" y="23155"/>
                  </a:cubicBezTo>
                  <a:cubicBezTo>
                    <a:pt x="29536" y="-8443"/>
                    <a:pt x="88230" y="-8022"/>
                    <a:pt x="119954" y="26394"/>
                  </a:cubicBezTo>
                  <a:close/>
                </a:path>
              </a:pathLst>
            </a:custGeom>
            <a:solidFill>
              <a:schemeClr val="bg1"/>
            </a:solidFill>
            <a:ln w="0" cap="flat">
              <a:noFill/>
              <a:prstDash val="solid"/>
              <a:miter/>
            </a:ln>
          </p:spPr>
          <p:txBody>
            <a:bodyPr rtlCol="0" anchor="ctr">
              <a:noAutofit/>
            </a:bodyPr>
            <a:lstStyle/>
            <a:p>
              <a:endParaRPr lang="en-US"/>
            </a:p>
          </p:txBody>
        </p:sp>
        <p:sp>
          <p:nvSpPr>
            <p:cNvPr id="12" name="Freeform: Shape 11">
              <a:extLst>
                <a:ext uri="{FF2B5EF4-FFF2-40B4-BE49-F238E27FC236}">
                  <a16:creationId xmlns:a16="http://schemas.microsoft.com/office/drawing/2014/main" id="{1FBB94A8-668D-5185-F435-56821798C89C}"/>
                </a:ext>
              </a:extLst>
            </p:cNvPr>
            <p:cNvSpPr/>
            <p:nvPr/>
          </p:nvSpPr>
          <p:spPr>
            <a:xfrm>
              <a:off x="5513253" y="2882564"/>
              <a:ext cx="382553" cy="598021"/>
            </a:xfrm>
            <a:custGeom>
              <a:avLst/>
              <a:gdLst>
                <a:gd name="connsiteX0" fmla="*/ 252714 w 382553"/>
                <a:gd name="connsiteY0" fmla="*/ 469 h 598021"/>
                <a:gd name="connsiteX1" fmla="*/ 72931 w 382553"/>
                <a:gd name="connsiteY1" fmla="*/ 83271 h 598021"/>
                <a:gd name="connsiteX2" fmla="*/ 395 w 382553"/>
                <a:gd name="connsiteY2" fmla="*/ 296041 h 598021"/>
                <a:gd name="connsiteX3" fmla="*/ 65820 w 382553"/>
                <a:gd name="connsiteY3" fmla="*/ 517225 h 598021"/>
                <a:gd name="connsiteX4" fmla="*/ 321758 w 382553"/>
                <a:gd name="connsiteY4" fmla="*/ 568472 h 598021"/>
                <a:gd name="connsiteX5" fmla="*/ 369218 w 382553"/>
                <a:gd name="connsiteY5" fmla="*/ 461855 h 598021"/>
                <a:gd name="connsiteX6" fmla="*/ 305728 w 382553"/>
                <a:gd name="connsiteY6" fmla="*/ 390834 h 598021"/>
                <a:gd name="connsiteX7" fmla="*/ 268997 w 382553"/>
                <a:gd name="connsiteY7" fmla="*/ 385869 h 598021"/>
                <a:gd name="connsiteX8" fmla="*/ 276781 w 382553"/>
                <a:gd name="connsiteY8" fmla="*/ 237010 h 598021"/>
                <a:gd name="connsiteX9" fmla="*/ 314858 w 382553"/>
                <a:gd name="connsiteY9" fmla="*/ 225272 h 598021"/>
                <a:gd name="connsiteX10" fmla="*/ 325587 w 382553"/>
                <a:gd name="connsiteY10" fmla="*/ 218456 h 598021"/>
                <a:gd name="connsiteX11" fmla="*/ 349821 w 382553"/>
                <a:gd name="connsiteY11" fmla="*/ 200406 h 598021"/>
                <a:gd name="connsiteX12" fmla="*/ 361560 w 382553"/>
                <a:gd name="connsiteY12" fmla="*/ 176381 h 598021"/>
                <a:gd name="connsiteX13" fmla="*/ 382471 w 382553"/>
                <a:gd name="connsiteY13" fmla="*/ 134391 h 598021"/>
                <a:gd name="connsiteX14" fmla="*/ 252714 w 382553"/>
                <a:gd name="connsiteY14" fmla="*/ 469 h 598021"/>
                <a:gd name="connsiteX15" fmla="*/ 181777 w 382553"/>
                <a:gd name="connsiteY15" fmla="*/ 39724 h 598021"/>
                <a:gd name="connsiteX16" fmla="*/ 301436 w 382553"/>
                <a:gd name="connsiteY16" fmla="*/ 43343 h 598021"/>
                <a:gd name="connsiteX17" fmla="*/ 181777 w 382553"/>
                <a:gd name="connsiteY17" fmla="*/ 39724 h 5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2553" h="598021">
                  <a:moveTo>
                    <a:pt x="252714" y="469"/>
                  </a:moveTo>
                  <a:cubicBezTo>
                    <a:pt x="177948" y="-4328"/>
                    <a:pt x="119717" y="27985"/>
                    <a:pt x="72931" y="83271"/>
                  </a:cubicBezTo>
                  <a:cubicBezTo>
                    <a:pt x="21179" y="144447"/>
                    <a:pt x="3803" y="218540"/>
                    <a:pt x="395" y="296041"/>
                  </a:cubicBezTo>
                  <a:cubicBezTo>
                    <a:pt x="-3140" y="376697"/>
                    <a:pt x="16930" y="451842"/>
                    <a:pt x="65820" y="517225"/>
                  </a:cubicBezTo>
                  <a:cubicBezTo>
                    <a:pt x="128385" y="600869"/>
                    <a:pt x="237062" y="622411"/>
                    <a:pt x="321758" y="568472"/>
                  </a:cubicBezTo>
                  <a:cubicBezTo>
                    <a:pt x="360550" y="543732"/>
                    <a:pt x="376286" y="506749"/>
                    <a:pt x="369218" y="461855"/>
                  </a:cubicBezTo>
                  <a:cubicBezTo>
                    <a:pt x="363538" y="425587"/>
                    <a:pt x="341070" y="401395"/>
                    <a:pt x="305728" y="390834"/>
                  </a:cubicBezTo>
                  <a:cubicBezTo>
                    <a:pt x="294073" y="387384"/>
                    <a:pt x="281409" y="387426"/>
                    <a:pt x="268997" y="385869"/>
                  </a:cubicBezTo>
                  <a:cubicBezTo>
                    <a:pt x="311450" y="321538"/>
                    <a:pt x="313638" y="287878"/>
                    <a:pt x="276781" y="237010"/>
                  </a:cubicBezTo>
                  <a:cubicBezTo>
                    <a:pt x="290665" y="232803"/>
                    <a:pt x="302909" y="229437"/>
                    <a:pt x="314858" y="225272"/>
                  </a:cubicBezTo>
                  <a:cubicBezTo>
                    <a:pt x="318813" y="223883"/>
                    <a:pt x="322557" y="217909"/>
                    <a:pt x="325587" y="218456"/>
                  </a:cubicBezTo>
                  <a:cubicBezTo>
                    <a:pt x="340818" y="221275"/>
                    <a:pt x="344857" y="210335"/>
                    <a:pt x="349821" y="200406"/>
                  </a:cubicBezTo>
                  <a:cubicBezTo>
                    <a:pt x="353903" y="192243"/>
                    <a:pt x="355544" y="178569"/>
                    <a:pt x="361560" y="176381"/>
                  </a:cubicBezTo>
                  <a:cubicBezTo>
                    <a:pt x="383355" y="168429"/>
                    <a:pt x="381840" y="150716"/>
                    <a:pt x="382471" y="134391"/>
                  </a:cubicBezTo>
                  <a:cubicBezTo>
                    <a:pt x="385080" y="66652"/>
                    <a:pt x="325208" y="5139"/>
                    <a:pt x="252714" y="469"/>
                  </a:cubicBezTo>
                  <a:close/>
                  <a:moveTo>
                    <a:pt x="181777" y="39724"/>
                  </a:moveTo>
                  <a:cubicBezTo>
                    <a:pt x="213164" y="8211"/>
                    <a:pt x="272405" y="8842"/>
                    <a:pt x="301436" y="43343"/>
                  </a:cubicBezTo>
                  <a:cubicBezTo>
                    <a:pt x="258899" y="26218"/>
                    <a:pt x="220401" y="26008"/>
                    <a:pt x="181777" y="39724"/>
                  </a:cubicBezTo>
                  <a:close/>
                </a:path>
              </a:pathLst>
            </a:custGeom>
            <a:solidFill>
              <a:schemeClr val="tx2"/>
            </a:solidFill>
            <a:ln w="0" cap="flat">
              <a:noFill/>
              <a:prstDash val="solid"/>
              <a:miter/>
            </a:ln>
          </p:spPr>
          <p:txBody>
            <a:bodyPr rtlCol="0" anchor="ctr">
              <a:noAutofit/>
            </a:bodyPr>
            <a:lstStyle/>
            <a:p>
              <a:endParaRPr lang="en-US"/>
            </a:p>
          </p:txBody>
        </p:sp>
        <p:sp>
          <p:nvSpPr>
            <p:cNvPr id="13" name="Freeform: Shape 12">
              <a:extLst>
                <a:ext uri="{FF2B5EF4-FFF2-40B4-BE49-F238E27FC236}">
                  <a16:creationId xmlns:a16="http://schemas.microsoft.com/office/drawing/2014/main" id="{8C2415F8-3072-C81C-BC4C-99D9859D12CB}"/>
                </a:ext>
              </a:extLst>
            </p:cNvPr>
            <p:cNvSpPr/>
            <p:nvPr/>
          </p:nvSpPr>
          <p:spPr>
            <a:xfrm>
              <a:off x="5695030" y="2899316"/>
              <a:ext cx="119659" cy="26590"/>
            </a:xfrm>
            <a:custGeom>
              <a:avLst/>
              <a:gdLst>
                <a:gd name="connsiteX0" fmla="*/ 119659 w 119659"/>
                <a:gd name="connsiteY0" fmla="*/ 26590 h 26590"/>
                <a:gd name="connsiteX1" fmla="*/ 0 w 119659"/>
                <a:gd name="connsiteY1" fmla="*/ 22972 h 26590"/>
                <a:gd name="connsiteX2" fmla="*/ 119659 w 119659"/>
                <a:gd name="connsiteY2" fmla="*/ 26590 h 26590"/>
              </a:gdLst>
              <a:ahLst/>
              <a:cxnLst>
                <a:cxn ang="0">
                  <a:pos x="connsiteX0" y="connsiteY0"/>
                </a:cxn>
                <a:cxn ang="0">
                  <a:pos x="connsiteX1" y="connsiteY1"/>
                </a:cxn>
                <a:cxn ang="0">
                  <a:pos x="connsiteX2" y="connsiteY2"/>
                </a:cxn>
              </a:cxnLst>
              <a:rect l="l" t="t" r="r" b="b"/>
              <a:pathLst>
                <a:path w="119659" h="26590">
                  <a:moveTo>
                    <a:pt x="119659" y="26590"/>
                  </a:moveTo>
                  <a:cubicBezTo>
                    <a:pt x="77122" y="9466"/>
                    <a:pt x="38624" y="9256"/>
                    <a:pt x="0" y="22972"/>
                  </a:cubicBezTo>
                  <a:cubicBezTo>
                    <a:pt x="31387" y="-8542"/>
                    <a:pt x="90628" y="-7911"/>
                    <a:pt x="119659" y="26590"/>
                  </a:cubicBezTo>
                  <a:close/>
                </a:path>
              </a:pathLst>
            </a:custGeom>
            <a:solidFill>
              <a:schemeClr val="bg1"/>
            </a:solidFill>
            <a:ln w="0" cap="flat">
              <a:noFill/>
              <a:prstDash val="solid"/>
              <a:miter/>
            </a:ln>
          </p:spPr>
          <p:txBody>
            <a:bodyPr rtlCol="0" anchor="ctr">
              <a:noAutofit/>
            </a:bodyPr>
            <a:lstStyle/>
            <a:p>
              <a:endParaRPr lang="en-US"/>
            </a:p>
          </p:txBody>
        </p:sp>
        <p:sp>
          <p:nvSpPr>
            <p:cNvPr id="14" name="Freeform: Shape 13">
              <a:extLst>
                <a:ext uri="{FF2B5EF4-FFF2-40B4-BE49-F238E27FC236}">
                  <a16:creationId xmlns:a16="http://schemas.microsoft.com/office/drawing/2014/main" id="{BE17E7A9-E43B-3A8F-6D46-0775094B65B2}"/>
                </a:ext>
              </a:extLst>
            </p:cNvPr>
            <p:cNvSpPr/>
            <p:nvPr/>
          </p:nvSpPr>
          <p:spPr>
            <a:xfrm>
              <a:off x="5888007" y="3813421"/>
              <a:ext cx="410769" cy="428056"/>
            </a:xfrm>
            <a:custGeom>
              <a:avLst/>
              <a:gdLst>
                <a:gd name="connsiteX0" fmla="*/ 314060 w 410769"/>
                <a:gd name="connsiteY0" fmla="*/ 22089 h 428056"/>
                <a:gd name="connsiteX1" fmla="*/ 208749 w 410769"/>
                <a:gd name="connsiteY1" fmla="*/ 0 h 428056"/>
                <a:gd name="connsiteX2" fmla="*/ 109790 w 410769"/>
                <a:gd name="connsiteY2" fmla="*/ 17292 h 428056"/>
                <a:gd name="connsiteX3" fmla="*/ 24463 w 410769"/>
                <a:gd name="connsiteY3" fmla="*/ 229389 h 428056"/>
                <a:gd name="connsiteX4" fmla="*/ 120098 w 410769"/>
                <a:gd name="connsiteY4" fmla="*/ 325024 h 428056"/>
                <a:gd name="connsiteX5" fmla="*/ 181737 w 410769"/>
                <a:gd name="connsiteY5" fmla="*/ 411571 h 428056"/>
                <a:gd name="connsiteX6" fmla="*/ 206603 w 410769"/>
                <a:gd name="connsiteY6" fmla="*/ 427348 h 428056"/>
                <a:gd name="connsiteX7" fmla="*/ 228397 w 410769"/>
                <a:gd name="connsiteY7" fmla="*/ 410897 h 428056"/>
                <a:gd name="connsiteX8" fmla="*/ 289363 w 410769"/>
                <a:gd name="connsiteY8" fmla="*/ 325865 h 428056"/>
                <a:gd name="connsiteX9" fmla="*/ 386428 w 410769"/>
                <a:gd name="connsiteY9" fmla="*/ 228800 h 428056"/>
                <a:gd name="connsiteX10" fmla="*/ 314060 w 410769"/>
                <a:gd name="connsiteY10" fmla="*/ 22089 h 428056"/>
                <a:gd name="connsiteX11" fmla="*/ 142860 w 410769"/>
                <a:gd name="connsiteY11" fmla="*/ 47796 h 428056"/>
                <a:gd name="connsiteX12" fmla="*/ 268873 w 410769"/>
                <a:gd name="connsiteY12" fmla="*/ 47796 h 428056"/>
                <a:gd name="connsiteX13" fmla="*/ 142860 w 410769"/>
                <a:gd name="connsiteY13" fmla="*/ 47796 h 4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69" h="428056">
                  <a:moveTo>
                    <a:pt x="314060" y="22089"/>
                  </a:moveTo>
                  <a:cubicBezTo>
                    <a:pt x="279686" y="9887"/>
                    <a:pt x="242113" y="6732"/>
                    <a:pt x="208749" y="0"/>
                  </a:cubicBezTo>
                  <a:cubicBezTo>
                    <a:pt x="172859" y="6101"/>
                    <a:pt x="140546" y="8878"/>
                    <a:pt x="109790" y="17292"/>
                  </a:cubicBezTo>
                  <a:cubicBezTo>
                    <a:pt x="7549" y="45314"/>
                    <a:pt x="-28929" y="137835"/>
                    <a:pt x="24463" y="229389"/>
                  </a:cubicBezTo>
                  <a:cubicBezTo>
                    <a:pt x="47941" y="269738"/>
                    <a:pt x="81642" y="299821"/>
                    <a:pt x="120098" y="325024"/>
                  </a:cubicBezTo>
                  <a:cubicBezTo>
                    <a:pt x="151990" y="345935"/>
                    <a:pt x="180096" y="368781"/>
                    <a:pt x="181737" y="411571"/>
                  </a:cubicBezTo>
                  <a:cubicBezTo>
                    <a:pt x="182284" y="426254"/>
                    <a:pt x="195706" y="429789"/>
                    <a:pt x="206603" y="427348"/>
                  </a:cubicBezTo>
                  <a:cubicBezTo>
                    <a:pt x="215018" y="425455"/>
                    <a:pt x="228019" y="417040"/>
                    <a:pt x="228397" y="410897"/>
                  </a:cubicBezTo>
                  <a:cubicBezTo>
                    <a:pt x="231006" y="369033"/>
                    <a:pt x="258102" y="346397"/>
                    <a:pt x="289363" y="325865"/>
                  </a:cubicBezTo>
                  <a:cubicBezTo>
                    <a:pt x="328408" y="300284"/>
                    <a:pt x="363371" y="270243"/>
                    <a:pt x="386428" y="228800"/>
                  </a:cubicBezTo>
                  <a:cubicBezTo>
                    <a:pt x="435487" y="140444"/>
                    <a:pt x="409906" y="56211"/>
                    <a:pt x="314060" y="22089"/>
                  </a:cubicBezTo>
                  <a:close/>
                  <a:moveTo>
                    <a:pt x="142860" y="47796"/>
                  </a:moveTo>
                  <a:cubicBezTo>
                    <a:pt x="164697" y="22047"/>
                    <a:pt x="239589" y="21332"/>
                    <a:pt x="268873" y="47796"/>
                  </a:cubicBezTo>
                  <a:lnTo>
                    <a:pt x="142860" y="47796"/>
                  </a:lnTo>
                  <a:close/>
                </a:path>
              </a:pathLst>
            </a:custGeom>
            <a:solidFill>
              <a:schemeClr val="tx2"/>
            </a:solidFill>
            <a:ln w="0" cap="flat">
              <a:noFill/>
              <a:prstDash val="solid"/>
              <a:miter/>
            </a:ln>
          </p:spPr>
          <p:txBody>
            <a:bodyPr rtlCol="0" anchor="ctr">
              <a:noAutofit/>
            </a:bodyPr>
            <a:lstStyle/>
            <a:p>
              <a:endParaRPr lang="en-US"/>
            </a:p>
          </p:txBody>
        </p:sp>
        <p:sp>
          <p:nvSpPr>
            <p:cNvPr id="15" name="Freeform: Shape 14">
              <a:extLst>
                <a:ext uri="{FF2B5EF4-FFF2-40B4-BE49-F238E27FC236}">
                  <a16:creationId xmlns:a16="http://schemas.microsoft.com/office/drawing/2014/main" id="{F1B23C14-FC63-D219-4CAF-7CA925DF8D73}"/>
                </a:ext>
              </a:extLst>
            </p:cNvPr>
            <p:cNvSpPr/>
            <p:nvPr/>
          </p:nvSpPr>
          <p:spPr>
            <a:xfrm>
              <a:off x="6030867" y="3841636"/>
              <a:ext cx="126012" cy="19581"/>
            </a:xfrm>
            <a:custGeom>
              <a:avLst/>
              <a:gdLst>
                <a:gd name="connsiteX0" fmla="*/ 126012 w 126012"/>
                <a:gd name="connsiteY0" fmla="*/ 19581 h 19581"/>
                <a:gd name="connsiteX1" fmla="*/ 0 w 126012"/>
                <a:gd name="connsiteY1" fmla="*/ 19581 h 19581"/>
                <a:gd name="connsiteX2" fmla="*/ 126012 w 126012"/>
                <a:gd name="connsiteY2" fmla="*/ 19581 h 19581"/>
              </a:gdLst>
              <a:ahLst/>
              <a:cxnLst>
                <a:cxn ang="0">
                  <a:pos x="connsiteX0" y="connsiteY0"/>
                </a:cxn>
                <a:cxn ang="0">
                  <a:pos x="connsiteX1" y="connsiteY1"/>
                </a:cxn>
                <a:cxn ang="0">
                  <a:pos x="connsiteX2" y="connsiteY2"/>
                </a:cxn>
              </a:cxnLst>
              <a:rect l="l" t="t" r="r" b="b"/>
              <a:pathLst>
                <a:path w="126012" h="19581">
                  <a:moveTo>
                    <a:pt x="126012" y="19581"/>
                  </a:moveTo>
                  <a:lnTo>
                    <a:pt x="0" y="19581"/>
                  </a:lnTo>
                  <a:cubicBezTo>
                    <a:pt x="21837" y="-6168"/>
                    <a:pt x="96729" y="-6883"/>
                    <a:pt x="126012" y="19581"/>
                  </a:cubicBezTo>
                  <a:close/>
                </a:path>
              </a:pathLst>
            </a:custGeom>
            <a:solidFill>
              <a:schemeClr val="bg1"/>
            </a:solidFill>
            <a:ln w="0" cap="flat">
              <a:noFill/>
              <a:prstDash val="solid"/>
              <a:miter/>
            </a:ln>
          </p:spPr>
          <p:txBody>
            <a:bodyPr rtlCol="0" anchor="ctr">
              <a:noAutofit/>
            </a:bodyPr>
            <a:lstStyle/>
            <a:p>
              <a:endParaRPr lang="en-US"/>
            </a:p>
          </p:txBody>
        </p:sp>
        <p:sp>
          <p:nvSpPr>
            <p:cNvPr id="16" name="Freeform: Shape 15">
              <a:extLst>
                <a:ext uri="{FF2B5EF4-FFF2-40B4-BE49-F238E27FC236}">
                  <a16:creationId xmlns:a16="http://schemas.microsoft.com/office/drawing/2014/main" id="{7A168EED-80F4-AA9E-AC5E-33361319FA8E}"/>
                </a:ext>
              </a:extLst>
            </p:cNvPr>
            <p:cNvSpPr/>
            <p:nvPr/>
          </p:nvSpPr>
          <p:spPr>
            <a:xfrm>
              <a:off x="5838588" y="3155001"/>
              <a:ext cx="162505" cy="736846"/>
            </a:xfrm>
            <a:custGeom>
              <a:avLst/>
              <a:gdLst>
                <a:gd name="connsiteX0" fmla="*/ 6185 w 162505"/>
                <a:gd name="connsiteY0" fmla="*/ 0 h 736846"/>
                <a:gd name="connsiteX1" fmla="*/ 162365 w 162505"/>
                <a:gd name="connsiteY1" fmla="*/ 209782 h 736846"/>
                <a:gd name="connsiteX2" fmla="*/ 105480 w 162505"/>
                <a:gd name="connsiteY2" fmla="*/ 448806 h 736846"/>
                <a:gd name="connsiteX3" fmla="*/ 57221 w 162505"/>
                <a:gd name="connsiteY3" fmla="*/ 638645 h 736846"/>
                <a:gd name="connsiteX4" fmla="*/ 58189 w 162505"/>
                <a:gd name="connsiteY4" fmla="*/ 659640 h 736846"/>
                <a:gd name="connsiteX5" fmla="*/ 34122 w 162505"/>
                <a:gd name="connsiteY5" fmla="*/ 736847 h 736846"/>
                <a:gd name="connsiteX6" fmla="*/ 6479 w 162505"/>
                <a:gd name="connsiteY6" fmla="*/ 650510 h 736846"/>
                <a:gd name="connsiteX7" fmla="*/ 49311 w 162505"/>
                <a:gd name="connsiteY7" fmla="*/ 438035 h 736846"/>
                <a:gd name="connsiteX8" fmla="*/ 91259 w 162505"/>
                <a:gd name="connsiteY8" fmla="*/ 274114 h 736846"/>
                <a:gd name="connsiteX9" fmla="*/ 84443 w 162505"/>
                <a:gd name="connsiteY9" fmla="*/ 182939 h 736846"/>
                <a:gd name="connsiteX10" fmla="*/ 0 w 162505"/>
                <a:gd name="connsiteY10" fmla="*/ 91091 h 736846"/>
                <a:gd name="connsiteX11" fmla="*/ 6227 w 162505"/>
                <a:gd name="connsiteY11" fmla="*/ 42 h 7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05" h="736846">
                  <a:moveTo>
                    <a:pt x="6185" y="0"/>
                  </a:moveTo>
                  <a:cubicBezTo>
                    <a:pt x="93994" y="24487"/>
                    <a:pt x="159630" y="113011"/>
                    <a:pt x="162365" y="209782"/>
                  </a:cubicBezTo>
                  <a:cubicBezTo>
                    <a:pt x="164763" y="294814"/>
                    <a:pt x="136068" y="371852"/>
                    <a:pt x="105480" y="448806"/>
                  </a:cubicBezTo>
                  <a:cubicBezTo>
                    <a:pt x="81161" y="509982"/>
                    <a:pt x="57095" y="571242"/>
                    <a:pt x="57221" y="638645"/>
                  </a:cubicBezTo>
                  <a:cubicBezTo>
                    <a:pt x="57221" y="645630"/>
                    <a:pt x="57221" y="652698"/>
                    <a:pt x="58189" y="659640"/>
                  </a:cubicBezTo>
                  <a:cubicBezTo>
                    <a:pt x="62115" y="687691"/>
                    <a:pt x="54094" y="713424"/>
                    <a:pt x="34122" y="736847"/>
                  </a:cubicBezTo>
                  <a:cubicBezTo>
                    <a:pt x="16157" y="710550"/>
                    <a:pt x="8331" y="681687"/>
                    <a:pt x="6479" y="650510"/>
                  </a:cubicBezTo>
                  <a:cubicBezTo>
                    <a:pt x="2062" y="575828"/>
                    <a:pt x="27559" y="507542"/>
                    <a:pt x="49311" y="438035"/>
                  </a:cubicBezTo>
                  <a:cubicBezTo>
                    <a:pt x="66183" y="384222"/>
                    <a:pt x="81582" y="329526"/>
                    <a:pt x="91259" y="274114"/>
                  </a:cubicBezTo>
                  <a:cubicBezTo>
                    <a:pt x="96350" y="244872"/>
                    <a:pt x="91427" y="212391"/>
                    <a:pt x="84443" y="182939"/>
                  </a:cubicBezTo>
                  <a:cubicBezTo>
                    <a:pt x="73588" y="137078"/>
                    <a:pt x="41611" y="106953"/>
                    <a:pt x="0" y="91091"/>
                  </a:cubicBezTo>
                  <a:cubicBezTo>
                    <a:pt x="2104" y="60082"/>
                    <a:pt x="4123" y="30630"/>
                    <a:pt x="6227" y="42"/>
                  </a:cubicBezTo>
                  <a:close/>
                </a:path>
              </a:pathLst>
            </a:custGeom>
            <a:solidFill>
              <a:schemeClr val="tx2"/>
            </a:solidFill>
            <a:ln w="0" cap="flat">
              <a:noFill/>
              <a:prstDash val="solid"/>
              <a:miter/>
            </a:ln>
          </p:spPr>
          <p:txBody>
            <a:bodyPr rtlCol="0" anchor="ctr">
              <a:noAutofit/>
            </a:bodyPr>
            <a:lstStyle/>
            <a:p>
              <a:endParaRPr lang="en-US"/>
            </a:p>
          </p:txBody>
        </p:sp>
        <p:sp>
          <p:nvSpPr>
            <p:cNvPr id="21" name="Freeform: Shape 20">
              <a:extLst>
                <a:ext uri="{FF2B5EF4-FFF2-40B4-BE49-F238E27FC236}">
                  <a16:creationId xmlns:a16="http://schemas.microsoft.com/office/drawing/2014/main" id="{5CC1996C-5F28-F332-75EF-6566AEEB43CC}"/>
                </a:ext>
              </a:extLst>
            </p:cNvPr>
            <p:cNvSpPr/>
            <p:nvPr/>
          </p:nvSpPr>
          <p:spPr>
            <a:xfrm>
              <a:off x="6184596" y="3153865"/>
              <a:ext cx="165241" cy="741390"/>
            </a:xfrm>
            <a:custGeom>
              <a:avLst/>
              <a:gdLst>
                <a:gd name="connsiteX0" fmla="*/ 157411 w 165241"/>
                <a:gd name="connsiteY0" fmla="*/ 0 h 741390"/>
                <a:gd name="connsiteX1" fmla="*/ 163427 w 165241"/>
                <a:gd name="connsiteY1" fmla="*/ 92732 h 741390"/>
                <a:gd name="connsiteX2" fmla="*/ 164395 w 165241"/>
                <a:gd name="connsiteY2" fmla="*/ 91217 h 741390"/>
                <a:gd name="connsiteX3" fmla="*/ 70906 w 165241"/>
                <a:gd name="connsiteY3" fmla="*/ 274997 h 741390"/>
                <a:gd name="connsiteX4" fmla="*/ 125350 w 165241"/>
                <a:gd name="connsiteY4" fmla="*/ 476954 h 741390"/>
                <a:gd name="connsiteX5" fmla="*/ 152909 w 165241"/>
                <a:gd name="connsiteY5" fmla="*/ 676386 h 741390"/>
                <a:gd name="connsiteX6" fmla="*/ 131829 w 165241"/>
                <a:gd name="connsiteY6" fmla="*/ 741391 h 741390"/>
                <a:gd name="connsiteX7" fmla="*/ 103513 w 165241"/>
                <a:gd name="connsiteY7" fmla="*/ 663427 h 741390"/>
                <a:gd name="connsiteX8" fmla="*/ 80078 w 165241"/>
                <a:gd name="connsiteY8" fmla="*/ 507794 h 741390"/>
                <a:gd name="connsiteX9" fmla="*/ 12675 w 165241"/>
                <a:gd name="connsiteY9" fmla="*/ 311602 h 741390"/>
                <a:gd name="connsiteX10" fmla="*/ 26013 w 165241"/>
                <a:gd name="connsiteY10" fmla="*/ 112843 h 741390"/>
                <a:gd name="connsiteX11" fmla="*/ 157411 w 165241"/>
                <a:gd name="connsiteY11" fmla="*/ 42 h 74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241" h="741390">
                  <a:moveTo>
                    <a:pt x="157411" y="0"/>
                  </a:moveTo>
                  <a:cubicBezTo>
                    <a:pt x="159388" y="30420"/>
                    <a:pt x="161239" y="59283"/>
                    <a:pt x="163427" y="92732"/>
                  </a:cubicBezTo>
                  <a:cubicBezTo>
                    <a:pt x="165952" y="89071"/>
                    <a:pt x="165405" y="90796"/>
                    <a:pt x="164395" y="91217"/>
                  </a:cubicBezTo>
                  <a:cubicBezTo>
                    <a:pt x="86347" y="121931"/>
                    <a:pt x="64595" y="196361"/>
                    <a:pt x="70906" y="274997"/>
                  </a:cubicBezTo>
                  <a:cubicBezTo>
                    <a:pt x="76586" y="345724"/>
                    <a:pt x="103303" y="410687"/>
                    <a:pt x="125350" y="476954"/>
                  </a:cubicBezTo>
                  <a:cubicBezTo>
                    <a:pt x="146892" y="541748"/>
                    <a:pt x="165867" y="607132"/>
                    <a:pt x="152909" y="676386"/>
                  </a:cubicBezTo>
                  <a:cubicBezTo>
                    <a:pt x="148996" y="697297"/>
                    <a:pt x="139866" y="717198"/>
                    <a:pt x="131829" y="741391"/>
                  </a:cubicBezTo>
                  <a:cubicBezTo>
                    <a:pt x="111465" y="715641"/>
                    <a:pt x="95056" y="698054"/>
                    <a:pt x="103513" y="663427"/>
                  </a:cubicBezTo>
                  <a:cubicBezTo>
                    <a:pt x="116430" y="610371"/>
                    <a:pt x="97539" y="558284"/>
                    <a:pt x="80078" y="507794"/>
                  </a:cubicBezTo>
                  <a:cubicBezTo>
                    <a:pt x="57484" y="442411"/>
                    <a:pt x="31524" y="378037"/>
                    <a:pt x="12675" y="311602"/>
                  </a:cubicBezTo>
                  <a:cubicBezTo>
                    <a:pt x="-6258" y="244956"/>
                    <a:pt x="-5669" y="177259"/>
                    <a:pt x="26013" y="112843"/>
                  </a:cubicBezTo>
                  <a:cubicBezTo>
                    <a:pt x="53866" y="56211"/>
                    <a:pt x="100358" y="21584"/>
                    <a:pt x="157411" y="42"/>
                  </a:cubicBezTo>
                  <a:close/>
                </a:path>
              </a:pathLst>
            </a:custGeom>
            <a:solidFill>
              <a:schemeClr val="tx2"/>
            </a:solidFill>
            <a:ln w="0" cap="flat">
              <a:noFill/>
              <a:prstDash val="solid"/>
              <a:miter/>
            </a:ln>
          </p:spPr>
          <p:txBody>
            <a:bodyPr rtlCol="0" anchor="ctr">
              <a:noAutofit/>
            </a:bodyPr>
            <a:lstStyle/>
            <a:p>
              <a:endParaRPr lang="en-US"/>
            </a:p>
          </p:txBody>
        </p:sp>
        <p:sp>
          <p:nvSpPr>
            <p:cNvPr id="22" name="Freeform: Shape 21">
              <a:extLst>
                <a:ext uri="{FF2B5EF4-FFF2-40B4-BE49-F238E27FC236}">
                  <a16:creationId xmlns:a16="http://schemas.microsoft.com/office/drawing/2014/main" id="{61E6EDD9-9D51-D609-2E74-89E58664B96F}"/>
                </a:ext>
              </a:extLst>
            </p:cNvPr>
            <p:cNvSpPr/>
            <p:nvPr/>
          </p:nvSpPr>
          <p:spPr>
            <a:xfrm>
              <a:off x="6000876" y="4286126"/>
              <a:ext cx="184749" cy="289926"/>
            </a:xfrm>
            <a:custGeom>
              <a:avLst/>
              <a:gdLst>
                <a:gd name="connsiteX0" fmla="*/ 92555 w 184749"/>
                <a:gd name="connsiteY0" fmla="*/ 0 h 289926"/>
                <a:gd name="connsiteX1" fmla="*/ 182341 w 184749"/>
                <a:gd name="connsiteY1" fmla="*/ 174819 h 289926"/>
                <a:gd name="connsiteX2" fmla="*/ 144222 w 184749"/>
                <a:gd name="connsiteY2" fmla="*/ 274282 h 289926"/>
                <a:gd name="connsiteX3" fmla="*/ 39457 w 184749"/>
                <a:gd name="connsiteY3" fmla="*/ 273441 h 289926"/>
                <a:gd name="connsiteX4" fmla="*/ 2684 w 184749"/>
                <a:gd name="connsiteY4" fmla="*/ 175492 h 289926"/>
                <a:gd name="connsiteX5" fmla="*/ 21618 w 184749"/>
                <a:gd name="connsiteY5" fmla="*/ 122436 h 289926"/>
                <a:gd name="connsiteX6" fmla="*/ 92555 w 184749"/>
                <a:gd name="connsiteY6" fmla="*/ 0 h 28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49" h="289926">
                  <a:moveTo>
                    <a:pt x="92555" y="0"/>
                  </a:moveTo>
                  <a:cubicBezTo>
                    <a:pt x="124405" y="61008"/>
                    <a:pt x="168036" y="110235"/>
                    <a:pt x="182341" y="174819"/>
                  </a:cubicBezTo>
                  <a:cubicBezTo>
                    <a:pt x="191009" y="213948"/>
                    <a:pt x="175820" y="253413"/>
                    <a:pt x="144222" y="274282"/>
                  </a:cubicBezTo>
                  <a:cubicBezTo>
                    <a:pt x="112246" y="295446"/>
                    <a:pt x="71139" y="295109"/>
                    <a:pt x="39457" y="273441"/>
                  </a:cubicBezTo>
                  <a:cubicBezTo>
                    <a:pt x="8869" y="252530"/>
                    <a:pt x="-6614" y="213316"/>
                    <a:pt x="2684" y="175492"/>
                  </a:cubicBezTo>
                  <a:cubicBezTo>
                    <a:pt x="7144" y="157316"/>
                    <a:pt x="12782" y="138803"/>
                    <a:pt x="21618" y="122436"/>
                  </a:cubicBezTo>
                  <a:cubicBezTo>
                    <a:pt x="43202" y="82508"/>
                    <a:pt x="66974" y="43757"/>
                    <a:pt x="92555" y="0"/>
                  </a:cubicBezTo>
                  <a:close/>
                </a:path>
              </a:pathLst>
            </a:custGeom>
            <a:solidFill>
              <a:schemeClr val="tx2"/>
            </a:solidFill>
            <a:ln w="0" cap="flat">
              <a:noFill/>
              <a:prstDash val="solid"/>
              <a:miter/>
            </a:ln>
          </p:spPr>
          <p:txBody>
            <a:bodyPr rtlCol="0" anchor="ctr">
              <a:noAutofit/>
            </a:bodyPr>
            <a:lstStyle/>
            <a:p>
              <a:endParaRPr lang="en-US"/>
            </a:p>
          </p:txBody>
        </p:sp>
      </p:grpSp>
      <p:sp>
        <p:nvSpPr>
          <p:cNvPr id="25" name="textruta 24">
            <a:extLst>
              <a:ext uri="{FF2B5EF4-FFF2-40B4-BE49-F238E27FC236}">
                <a16:creationId xmlns:a16="http://schemas.microsoft.com/office/drawing/2014/main" id="{B3B483F8-378B-55FF-A846-D0F315277AD4}"/>
              </a:ext>
            </a:extLst>
          </p:cNvPr>
          <p:cNvSpPr txBox="1"/>
          <p:nvPr/>
        </p:nvSpPr>
        <p:spPr>
          <a:xfrm>
            <a:off x="839788" y="6368184"/>
            <a:ext cx="226540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200" i="1" err="1">
                <a:solidFill>
                  <a:schemeClr val="bg1">
                    <a:lumMod val="65000"/>
                  </a:schemeClr>
                </a:solidFill>
                <a:cs typeface="Calibri"/>
              </a:rPr>
              <a:t>Kennelly</a:t>
            </a:r>
            <a:r>
              <a:rPr lang="sv-SE" sz="1200" i="1">
                <a:solidFill>
                  <a:schemeClr val="bg1">
                    <a:lumMod val="65000"/>
                  </a:schemeClr>
                </a:solidFill>
                <a:cs typeface="Calibri"/>
              </a:rPr>
              <a:t> et al 2019</a:t>
            </a:r>
            <a:endParaRPr lang="sv-SE" sz="1200" i="1">
              <a:solidFill>
                <a:schemeClr val="bg1">
                  <a:lumMod val="65000"/>
                </a:schemeClr>
              </a:solidFill>
            </a:endParaRPr>
          </a:p>
        </p:txBody>
      </p:sp>
      <p:pic>
        <p:nvPicPr>
          <p:cNvPr id="4" name="Graphic 7">
            <a:hlinkClick r:id="" action="ppaction://hlinkshowjump?jump=nextslide"/>
            <a:extLst>
              <a:ext uri="{FF2B5EF4-FFF2-40B4-BE49-F238E27FC236}">
                <a16:creationId xmlns:a16="http://schemas.microsoft.com/office/drawing/2014/main" id="{73F16194-B24E-5C73-311B-96AC9FA7A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C5D67553-E1EC-EC52-EA96-3B33CDE14A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26" name="Graphic 6">
            <a:hlinkClick r:id="" action="ppaction://hlinkshowjump?jump=previousslide"/>
            <a:extLst>
              <a:ext uri="{FF2B5EF4-FFF2-40B4-BE49-F238E27FC236}">
                <a16:creationId xmlns:a16="http://schemas.microsoft.com/office/drawing/2014/main" id="{CC02233E-2BBA-B323-C9A7-92F6D5F577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55331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9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8FB7-7B88-AD54-D9C7-7A573CC30CD6}"/>
              </a:ext>
            </a:extLst>
          </p:cNvPr>
          <p:cNvSpPr txBox="1">
            <a:spLocks noGrp="1"/>
          </p:cNvSpPr>
          <p:nvPr>
            <p:ph type="title"/>
          </p:nvPr>
        </p:nvSpPr>
        <p:spPr>
          <a:xfrm>
            <a:off x="839788" y="916343"/>
            <a:ext cx="10512425" cy="1072795"/>
          </a:xfrm>
        </p:spPr>
        <p:txBody>
          <a:bodyPr>
            <a:noAutofit/>
          </a:bodyPr>
          <a:lstStyle/>
          <a:p>
            <a:pPr lvl="0">
              <a:lnSpc>
                <a:spcPts val="3300"/>
              </a:lnSpc>
            </a:pPr>
            <a:r>
              <a:rPr lang="it-IT" sz="1400" b="1" dirty="0"/>
              <a:t>Informazioni di base sulle infezioni delle vie urinarie</a:t>
            </a:r>
            <a:br>
              <a:rPr lang="en" sz="3200" b="1" dirty="0"/>
            </a:br>
            <a:r>
              <a:rPr lang="it-IT" dirty="0"/>
              <a:t>Tipi di infezioni del tratto urinario</a:t>
            </a:r>
            <a:endParaRPr lang="en" sz="3200" dirty="0"/>
          </a:p>
        </p:txBody>
      </p:sp>
      <p:sp>
        <p:nvSpPr>
          <p:cNvPr id="3" name="Content Placeholder 2">
            <a:extLst>
              <a:ext uri="{FF2B5EF4-FFF2-40B4-BE49-F238E27FC236}">
                <a16:creationId xmlns:a16="http://schemas.microsoft.com/office/drawing/2014/main" id="{716EF31A-77AD-1E0F-08B9-B4BC06046394}"/>
              </a:ext>
            </a:extLst>
          </p:cNvPr>
          <p:cNvSpPr txBox="1">
            <a:spLocks noGrp="1"/>
          </p:cNvSpPr>
          <p:nvPr>
            <p:ph idx="1"/>
          </p:nvPr>
        </p:nvSpPr>
        <p:spPr/>
        <p:txBody>
          <a:bodyPr vert="horz" lIns="0" tIns="0" rIns="0" bIns="0" rtlCol="0" anchor="t">
            <a:noAutofit/>
          </a:bodyPr>
          <a:lstStyle/>
          <a:p>
            <a:pPr marL="0" indent="0">
              <a:spcAft>
                <a:spcPts val="1200"/>
              </a:spcAft>
              <a:buNone/>
            </a:pPr>
            <a:r>
              <a:rPr lang="it-IT" dirty="0"/>
              <a:t>Le infezioni del tratto urinario possono essere suddivise in base alla localizzazione e alla gravità</a:t>
            </a:r>
            <a:r>
              <a:rPr lang="en" sz="2000" dirty="0"/>
              <a:t>:</a:t>
            </a:r>
          </a:p>
          <a:p>
            <a:pPr lvl="0"/>
            <a:r>
              <a:rPr lang="it-IT" b="1" dirty="0"/>
              <a:t>Infezioni del tratto urinario inferiore </a:t>
            </a:r>
            <a:r>
              <a:rPr lang="it-IT" dirty="0"/>
              <a:t>(cistite)</a:t>
            </a:r>
            <a:r>
              <a:rPr lang="it-IT" b="1" dirty="0"/>
              <a:t>
Infezioni del tratto urinario superiore </a:t>
            </a:r>
            <a:r>
              <a:rPr lang="it-IT" dirty="0"/>
              <a:t>(danni renali) </a:t>
            </a:r>
            <a:r>
              <a:rPr lang="it-IT" b="1" dirty="0"/>
              <a:t>
UTI complicata: </a:t>
            </a:r>
            <a:r>
              <a:rPr lang="it-IT" dirty="0"/>
              <a:t>alterazioni strutturali o funzionali delle vie urinarie o associazione con altre patologie</a:t>
            </a:r>
            <a:endParaRPr lang="sv-SE" dirty="0"/>
          </a:p>
        </p:txBody>
      </p:sp>
      <p:pic>
        <p:nvPicPr>
          <p:cNvPr id="9" name="Picture Placeholder 8" descr="A close-up of a medically accurate image of a virus&#10;&#10;Description automatically generated">
            <a:extLst>
              <a:ext uri="{FF2B5EF4-FFF2-40B4-BE49-F238E27FC236}">
                <a16:creationId xmlns:a16="http://schemas.microsoft.com/office/drawing/2014/main" id="{1538BF48-077C-6B98-AB6B-F6B13456797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798" t="4453" r="9750" b="4254"/>
          <a:stretch/>
        </p:blipFill>
        <p:spPr>
          <a:xfrm>
            <a:off x="7180036" y="2269921"/>
            <a:ext cx="4172177" cy="3930854"/>
          </a:xfrm>
          <a:ln>
            <a:noFill/>
          </a:ln>
          <a:effectLst/>
        </p:spPr>
      </p:pic>
      <p:pic>
        <p:nvPicPr>
          <p:cNvPr id="4" name="Graphic 7">
            <a:hlinkClick r:id="" action="ppaction://hlinkshowjump?jump=nextslide"/>
            <a:extLst>
              <a:ext uri="{FF2B5EF4-FFF2-40B4-BE49-F238E27FC236}">
                <a16:creationId xmlns:a16="http://schemas.microsoft.com/office/drawing/2014/main" id="{DC9E66F4-5D03-8BA7-E555-897608B983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5" name="Graphic 9">
            <a:hlinkClick r:id="" action="ppaction://hlinkshowjump?jump=firstslide"/>
            <a:extLst>
              <a:ext uri="{FF2B5EF4-FFF2-40B4-BE49-F238E27FC236}">
                <a16:creationId xmlns:a16="http://schemas.microsoft.com/office/drawing/2014/main" id="{495AEE2C-FD6F-1FCC-864E-924B00608E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247C2FAA-7C2E-1C57-6E44-EBE5B9578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88546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62E7-FA66-0416-9C29-6F4DAEC4815A}"/>
              </a:ext>
            </a:extLst>
          </p:cNvPr>
          <p:cNvSpPr>
            <a:spLocks noGrp="1"/>
          </p:cNvSpPr>
          <p:nvPr>
            <p:ph type="title"/>
          </p:nvPr>
        </p:nvSpPr>
        <p:spPr>
          <a:xfrm>
            <a:off x="839788" y="916343"/>
            <a:ext cx="10512425" cy="1054121"/>
          </a:xfrm>
        </p:spPr>
        <p:txBody>
          <a:bodyPr/>
          <a:lstStyle/>
          <a:p>
            <a:r>
              <a:rPr lang="it-IT" sz="1400" b="1" dirty="0"/>
              <a:t>Informazioni di base sulle infezioni delle vie urinarie</a:t>
            </a:r>
            <a:br>
              <a:rPr lang="en" sz="3200" b="1" dirty="0"/>
            </a:br>
            <a:r>
              <a:rPr lang="it-IT" dirty="0"/>
              <a:t>Come si verifica un'infezione delle vie urinarie?</a:t>
            </a:r>
            <a:endParaRPr lang="en" dirty="0"/>
          </a:p>
        </p:txBody>
      </p:sp>
      <p:pic>
        <p:nvPicPr>
          <p:cNvPr id="20" name="Picture Placeholder 19">
            <a:extLst>
              <a:ext uri="{FF2B5EF4-FFF2-40B4-BE49-F238E27FC236}">
                <a16:creationId xmlns:a16="http://schemas.microsoft.com/office/drawing/2014/main" id="{E0B00E18-3D7D-98E8-8292-D1B1F9B19DF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3" r="113"/>
          <a:stretch/>
        </p:blipFill>
        <p:spPr>
          <a:xfrm>
            <a:off x="5664200" y="2269921"/>
            <a:ext cx="5688013" cy="3206751"/>
          </a:xfrm>
        </p:spPr>
      </p:pic>
      <p:sp>
        <p:nvSpPr>
          <p:cNvPr id="13" name="Rectangle: Rounded Corners 12">
            <a:hlinkClick r:id="rId4"/>
            <a:extLst>
              <a:ext uri="{FF2B5EF4-FFF2-40B4-BE49-F238E27FC236}">
                <a16:creationId xmlns:a16="http://schemas.microsoft.com/office/drawing/2014/main" id="{F033BDE6-FD1C-1C7F-C130-8CB55EAE1362}"/>
              </a:ext>
            </a:extLst>
          </p:cNvPr>
          <p:cNvSpPr/>
          <p:nvPr/>
        </p:nvSpPr>
        <p:spPr>
          <a:xfrm>
            <a:off x="838199" y="452791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288000" rtlCol="0" anchor="ctr"/>
          <a:lstStyle/>
          <a:p>
            <a:pPr algn="ctr"/>
            <a:r>
              <a:rPr lang="en-US" sz="1400" dirty="0" err="1"/>
              <a:t>Guarda</a:t>
            </a:r>
            <a:r>
              <a:rPr lang="en-US" sz="1400" dirty="0"/>
              <a:t> il video </a:t>
            </a:r>
          </a:p>
        </p:txBody>
      </p:sp>
      <p:sp>
        <p:nvSpPr>
          <p:cNvPr id="18" name="Content Placeholder 17">
            <a:extLst>
              <a:ext uri="{FF2B5EF4-FFF2-40B4-BE49-F238E27FC236}">
                <a16:creationId xmlns:a16="http://schemas.microsoft.com/office/drawing/2014/main" id="{C025D3F2-C57C-B688-2D98-188AB875F4EB}"/>
              </a:ext>
            </a:extLst>
          </p:cNvPr>
          <p:cNvSpPr>
            <a:spLocks noGrp="1"/>
          </p:cNvSpPr>
          <p:nvPr>
            <p:ph idx="1"/>
          </p:nvPr>
        </p:nvSpPr>
        <p:spPr>
          <a:xfrm>
            <a:off x="839788" y="2276475"/>
            <a:ext cx="4172177" cy="1886964"/>
          </a:xfrm>
        </p:spPr>
        <p:txBody>
          <a:bodyPr/>
          <a:lstStyle/>
          <a:p>
            <a:pPr marL="0" indent="0">
              <a:spcAft>
                <a:spcPts val="600"/>
              </a:spcAft>
              <a:buNone/>
            </a:pPr>
            <a:r>
              <a:rPr lang="it-IT" b="1" i="0" dirty="0">
                <a:effectLst/>
              </a:rPr>
              <a:t>Infezioni del tratto urinario: una spiegazione sequenziale</a:t>
            </a:r>
          </a:p>
          <a:p>
            <a:pPr marL="0" indent="0">
              <a:spcAft>
                <a:spcPts val="600"/>
              </a:spcAft>
              <a:buNone/>
            </a:pPr>
            <a:r>
              <a:rPr lang="it-IT" sz="2000" dirty="0"/>
              <a:t>Guarda questo video per una chiara comprensione del processo sequenziale di come si verifica un'infezione delle vie urinarie.</a:t>
            </a:r>
          </a:p>
        </p:txBody>
      </p:sp>
      <p:pic>
        <p:nvPicPr>
          <p:cNvPr id="21" name="Graphic 20">
            <a:extLst>
              <a:ext uri="{FF2B5EF4-FFF2-40B4-BE49-F238E27FC236}">
                <a16:creationId xmlns:a16="http://schemas.microsoft.com/office/drawing/2014/main" id="{26A58948-4DD1-F894-9D05-5BB0DC53B0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9868" y="4603250"/>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73397327-994A-9348-3A45-6536F6985B2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E57E2C14-94D5-257C-2624-E67D4D86F56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5" name="Graphic 6">
            <a:hlinkClick r:id="" action="ppaction://hlinkshowjump?jump=previousslide"/>
            <a:extLst>
              <a:ext uri="{FF2B5EF4-FFF2-40B4-BE49-F238E27FC236}">
                <a16:creationId xmlns:a16="http://schemas.microsoft.com/office/drawing/2014/main" id="{6F3F6F20-FC3E-5393-C9E2-77677BD59D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4572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D801-B844-F491-01BC-8DC65A6F905E}"/>
              </a:ext>
            </a:extLst>
          </p:cNvPr>
          <p:cNvSpPr>
            <a:spLocks noGrp="1"/>
          </p:cNvSpPr>
          <p:nvPr>
            <p:ph type="title"/>
          </p:nvPr>
        </p:nvSpPr>
        <p:spPr>
          <a:xfrm>
            <a:off x="839788" y="335281"/>
            <a:ext cx="10512425" cy="1635184"/>
          </a:xfrm>
        </p:spPr>
        <p:txBody>
          <a:bodyPr>
            <a:noAutofit/>
          </a:bodyPr>
          <a:lstStyle/>
          <a:p>
            <a:pPr>
              <a:lnSpc>
                <a:spcPts val="3300"/>
              </a:lnSpc>
            </a:pPr>
            <a:r>
              <a:rPr lang="it-IT" sz="1400" b="1" dirty="0"/>
              <a:t>Informazioni di base sulle infezioni delle vie urinarie</a:t>
            </a:r>
            <a:br>
              <a:rPr lang="it-IT" sz="1400" b="1" dirty="0"/>
            </a:br>
            <a:r>
              <a:rPr lang="it-IT" dirty="0"/>
              <a:t>Aspetti importanti da considerare per ridurre i rischi di infezione delle vie urinarie negli utilizzatori di cateteri</a:t>
            </a:r>
            <a:endParaRPr lang="en-US" sz="3200" dirty="0"/>
          </a:p>
        </p:txBody>
      </p:sp>
      <p:pic>
        <p:nvPicPr>
          <p:cNvPr id="15" name="Picture Placeholder 14">
            <a:extLst>
              <a:ext uri="{FF2B5EF4-FFF2-40B4-BE49-F238E27FC236}">
                <a16:creationId xmlns:a16="http://schemas.microsoft.com/office/drawing/2014/main" id="{DE5FB09C-E6CB-39E1-37C0-BCEA44C1B8D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 r="12"/>
          <a:stretch/>
        </p:blipFill>
        <p:spPr>
          <a:xfrm>
            <a:off x="5664200" y="2269921"/>
            <a:ext cx="5688013" cy="3200247"/>
          </a:xfrm>
        </p:spPr>
      </p:pic>
      <p:sp>
        <p:nvSpPr>
          <p:cNvPr id="12" name="Rectangle: Rounded Corners 11">
            <a:hlinkClick r:id="rId4"/>
            <a:extLst>
              <a:ext uri="{FF2B5EF4-FFF2-40B4-BE49-F238E27FC236}">
                <a16:creationId xmlns:a16="http://schemas.microsoft.com/office/drawing/2014/main" id="{15502E5A-0AD2-E87A-CF72-8FFEAC316891}"/>
              </a:ext>
            </a:extLst>
          </p:cNvPr>
          <p:cNvSpPr/>
          <p:nvPr/>
        </p:nvSpPr>
        <p:spPr>
          <a:xfrm>
            <a:off x="839788" y="5720703"/>
            <a:ext cx="4172177" cy="36000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216000" bIns="0" rtlCol="0" anchor="ctr"/>
          <a:lstStyle/>
          <a:p>
            <a:pPr algn="ctr"/>
            <a:r>
              <a:rPr lang="en-US" sz="1400" dirty="0" err="1"/>
              <a:t>Guarda</a:t>
            </a:r>
            <a:r>
              <a:rPr lang="en-US" sz="1400" dirty="0"/>
              <a:t> il video</a:t>
            </a:r>
          </a:p>
        </p:txBody>
      </p:sp>
      <p:sp>
        <p:nvSpPr>
          <p:cNvPr id="5" name="Content Placeholder 4">
            <a:extLst>
              <a:ext uri="{FF2B5EF4-FFF2-40B4-BE49-F238E27FC236}">
                <a16:creationId xmlns:a16="http://schemas.microsoft.com/office/drawing/2014/main" id="{9A6725D8-7236-CD39-BAD1-3F6CAF965AE8}"/>
              </a:ext>
            </a:extLst>
          </p:cNvPr>
          <p:cNvSpPr>
            <a:spLocks noGrp="1"/>
          </p:cNvSpPr>
          <p:nvPr>
            <p:ph idx="1"/>
          </p:nvPr>
        </p:nvSpPr>
        <p:spPr>
          <a:xfrm>
            <a:off x="839788" y="2276474"/>
            <a:ext cx="4304867" cy="2963937"/>
          </a:xfrm>
        </p:spPr>
        <p:txBody>
          <a:bodyPr/>
          <a:lstStyle/>
          <a:p>
            <a:pPr marL="0" indent="0">
              <a:buNone/>
            </a:pPr>
            <a:r>
              <a:rPr lang="it-IT" sz="1800" b="0" i="0" dirty="0">
                <a:solidFill>
                  <a:srgbClr val="191919"/>
                </a:solidFill>
                <a:effectLst/>
              </a:rPr>
              <a:t>Il cateterismo intermittente è il </a:t>
            </a:r>
            <a:r>
              <a:rPr lang="it-IT" sz="1800" b="0" i="0" dirty="0" err="1">
                <a:solidFill>
                  <a:srgbClr val="191919"/>
                </a:solidFill>
                <a:effectLst/>
              </a:rPr>
              <a:t>gold</a:t>
            </a:r>
            <a:r>
              <a:rPr lang="it-IT" sz="1800" b="0" i="0" dirty="0">
                <a:solidFill>
                  <a:srgbClr val="191919"/>
                </a:solidFill>
                <a:effectLst/>
              </a:rPr>
              <a:t> standard per la gestione della vescica, tuttavia vi è un aumento del rischio di infezioni del tratto urinario (UTI) rispetto allo svuotamento naturale della vescica. Per evitare di contrarre infezioni del tratto urinario, è necessario considerare le caratteristiche dei cateteri, non tutti i cateteri sono uguali.</a:t>
            </a:r>
            <a:endParaRPr lang="en-US" sz="1800" dirty="0"/>
          </a:p>
          <a:p>
            <a:pPr marL="0" indent="0">
              <a:buNone/>
            </a:pPr>
            <a:r>
              <a:rPr lang="it-IT" sz="1800" dirty="0"/>
              <a:t>Guarda questo breve video che mostra le condizioni ottimali per un cateterismo accurato e di successo per evitare complicazioni come le infezioni del tratto urinario.</a:t>
            </a:r>
          </a:p>
          <a:p>
            <a:pPr marL="0" indent="0">
              <a:buNone/>
            </a:pPr>
            <a:endParaRPr lang="en-SE" sz="1800" dirty="0"/>
          </a:p>
        </p:txBody>
      </p:sp>
      <p:pic>
        <p:nvPicPr>
          <p:cNvPr id="11" name="Graphic 10">
            <a:extLst>
              <a:ext uri="{FF2B5EF4-FFF2-40B4-BE49-F238E27FC236}">
                <a16:creationId xmlns:a16="http://schemas.microsoft.com/office/drawing/2014/main" id="{FAC6ADDC-29A2-FEA3-8D25-97741DA2DD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3147" y="5318651"/>
            <a:ext cx="203521" cy="203521"/>
          </a:xfrm>
          <a:prstGeom prst="rect">
            <a:avLst/>
          </a:prstGeom>
        </p:spPr>
      </p:pic>
      <p:pic>
        <p:nvPicPr>
          <p:cNvPr id="3" name="Graphic 7">
            <a:hlinkClick r:id="" action="ppaction://hlinkshowjump?jump=nextslide"/>
            <a:extLst>
              <a:ext uri="{FF2B5EF4-FFF2-40B4-BE49-F238E27FC236}">
                <a16:creationId xmlns:a16="http://schemas.microsoft.com/office/drawing/2014/main" id="{D9F96EB4-F4E7-0361-940F-8A1B45D6B0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4" name="Graphic 9">
            <a:hlinkClick r:id="" action="ppaction://hlinkshowjump?jump=firstslide"/>
            <a:extLst>
              <a:ext uri="{FF2B5EF4-FFF2-40B4-BE49-F238E27FC236}">
                <a16:creationId xmlns:a16="http://schemas.microsoft.com/office/drawing/2014/main" id="{8908164F-7D37-F964-FEFB-C9033943C23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6" name="Graphic 6">
            <a:hlinkClick r:id="" action="ppaction://hlinkshowjump?jump=previousslide"/>
            <a:extLst>
              <a:ext uri="{FF2B5EF4-FFF2-40B4-BE49-F238E27FC236}">
                <a16:creationId xmlns:a16="http://schemas.microsoft.com/office/drawing/2014/main" id="{65A25E4C-5315-3099-37CA-26EC03D0A22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3300463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C548121-9A91-93FE-B1C1-96AFBD9B7EE6}"/>
              </a:ext>
            </a:extLst>
          </p:cNvPr>
          <p:cNvSpPr>
            <a:spLocks noGrp="1"/>
          </p:cNvSpPr>
          <p:nvPr>
            <p:ph type="title"/>
          </p:nvPr>
        </p:nvSpPr>
        <p:spPr/>
        <p:txBody>
          <a:bodyPr anchor="b" anchorCtr="0">
            <a:noAutofit/>
          </a:bodyPr>
          <a:lstStyle/>
          <a:p>
            <a:r>
              <a:rPr lang="it-IT" sz="1400" b="1" dirty="0"/>
              <a:t>Informazioni di base sulle infezioni delle vie urinarie</a:t>
            </a:r>
            <a:br>
              <a:rPr lang="en" sz="3200" b="1" dirty="0"/>
            </a:br>
            <a:r>
              <a:rPr lang="it-IT" dirty="0"/>
              <a:t>Sintomi comuni delle infezioni del tratto urinario</a:t>
            </a:r>
            <a:endParaRPr lang="en-US" dirty="0"/>
          </a:p>
        </p:txBody>
      </p:sp>
      <p:sp>
        <p:nvSpPr>
          <p:cNvPr id="9" name="Content Placeholder 8">
            <a:extLst>
              <a:ext uri="{FF2B5EF4-FFF2-40B4-BE49-F238E27FC236}">
                <a16:creationId xmlns:a16="http://schemas.microsoft.com/office/drawing/2014/main" id="{DB1D17D9-C947-7CB9-D780-1EC94EB95939}"/>
              </a:ext>
            </a:extLst>
          </p:cNvPr>
          <p:cNvSpPr>
            <a:spLocks noGrp="1"/>
          </p:cNvSpPr>
          <p:nvPr>
            <p:ph idx="1"/>
          </p:nvPr>
        </p:nvSpPr>
        <p:spPr>
          <a:xfrm>
            <a:off x="839788" y="2276474"/>
            <a:ext cx="6198686" cy="4130262"/>
          </a:xfrm>
        </p:spPr>
        <p:txBody>
          <a:bodyPr/>
          <a:lstStyle/>
          <a:p>
            <a:pPr marL="285750" indent="-285750">
              <a:lnSpc>
                <a:spcPct val="100000"/>
              </a:lnSpc>
              <a:spcBef>
                <a:spcPts val="0"/>
              </a:spcBef>
              <a:spcAft>
                <a:spcPts val="600"/>
              </a:spcAft>
            </a:pPr>
            <a:r>
              <a:rPr lang="it-IT" dirty="0"/>
              <a:t>Sensazione di bruciore/bruciore durante lo svuotamento della vescica
Incontinenza urinaria
Aumento della frequenza della minzione
Urina maleodorante e/o urina torbida
Perdite/aumento delle perdite
Dolore nella parte inferiore dell'addome o della schiena
Febbre e/o condizioni generali alterate
Aumento della spasticità
Confusione (per anziani)
Ematuria</a:t>
            </a:r>
            <a:endParaRPr lang="en-SE" dirty="0"/>
          </a:p>
        </p:txBody>
      </p:sp>
      <p:pic>
        <p:nvPicPr>
          <p:cNvPr id="13" name="Picture Placeholder 12" descr="A close-up of a person's stomach&#10;&#10;Description automatically generated">
            <a:extLst>
              <a:ext uri="{FF2B5EF4-FFF2-40B4-BE49-F238E27FC236}">
                <a16:creationId xmlns:a16="http://schemas.microsoft.com/office/drawing/2014/main" id="{22AA7880-80F4-1A44-B1FD-6C4BE661051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0105" t="1515" r="1096" b="1"/>
          <a:stretch/>
        </p:blipFill>
        <p:spPr>
          <a:xfrm>
            <a:off x="7180036" y="2269921"/>
            <a:ext cx="4172177" cy="3930854"/>
          </a:xfrm>
        </p:spPr>
      </p:pic>
      <p:sp>
        <p:nvSpPr>
          <p:cNvPr id="3" name="Content Placeholder 2">
            <a:extLst>
              <a:ext uri="{FF2B5EF4-FFF2-40B4-BE49-F238E27FC236}">
                <a16:creationId xmlns:a16="http://schemas.microsoft.com/office/drawing/2014/main" id="{ED439797-9571-2529-4A60-1313710F05E6}"/>
              </a:ext>
            </a:extLst>
          </p:cNvPr>
          <p:cNvSpPr>
            <a:spLocks/>
          </p:cNvSpPr>
          <p:nvPr/>
        </p:nvSpPr>
        <p:spPr>
          <a:xfrm>
            <a:off x="6172200" y="2073600"/>
            <a:ext cx="5181600" cy="4230000"/>
          </a:xfrm>
          <a:prstGeom prst="rect">
            <a:avLst/>
          </a:prstGeom>
        </p:spPr>
        <p:txBody>
          <a:bodyPr/>
          <a:lstStyle/>
          <a:p>
            <a:endParaRPr lang="en-US" sz="1600"/>
          </a:p>
        </p:txBody>
      </p:sp>
      <p:pic>
        <p:nvPicPr>
          <p:cNvPr id="4" name="Graphic 7">
            <a:hlinkClick r:id="" action="ppaction://hlinkshowjump?jump=nextslide"/>
            <a:extLst>
              <a:ext uri="{FF2B5EF4-FFF2-40B4-BE49-F238E27FC236}">
                <a16:creationId xmlns:a16="http://schemas.microsoft.com/office/drawing/2014/main" id="{DC169496-6B6F-6A53-2505-3294A41E97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6" name="Graphic 9">
            <a:hlinkClick r:id="" action="ppaction://hlinkshowjump?jump=firstslide"/>
            <a:extLst>
              <a:ext uri="{FF2B5EF4-FFF2-40B4-BE49-F238E27FC236}">
                <a16:creationId xmlns:a16="http://schemas.microsoft.com/office/drawing/2014/main" id="{6188616D-2903-37E2-3ED0-8AE7A69B4C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7" name="Graphic 6">
            <a:hlinkClick r:id="" action="ppaction://hlinkshowjump?jump=previousslide"/>
            <a:extLst>
              <a:ext uri="{FF2B5EF4-FFF2-40B4-BE49-F238E27FC236}">
                <a16:creationId xmlns:a16="http://schemas.microsoft.com/office/drawing/2014/main" id="{E27486BE-E2E5-C831-C7AD-43028F519B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1537718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F73C-AC00-C0A2-5BC2-C6600ABAEC3D}"/>
              </a:ext>
            </a:extLst>
          </p:cNvPr>
          <p:cNvSpPr>
            <a:spLocks noGrp="1"/>
          </p:cNvSpPr>
          <p:nvPr>
            <p:ph type="title"/>
          </p:nvPr>
        </p:nvSpPr>
        <p:spPr/>
        <p:txBody>
          <a:bodyPr>
            <a:noAutofit/>
          </a:bodyPr>
          <a:lstStyle/>
          <a:p>
            <a:pPr>
              <a:lnSpc>
                <a:spcPts val="3300"/>
              </a:lnSpc>
            </a:pPr>
            <a:r>
              <a:rPr lang="it-IT" sz="1400" b="1" dirty="0"/>
              <a:t>Informazioni di base sulle infezioni delle vie urinarie</a:t>
            </a:r>
            <a:br>
              <a:rPr lang="en" sz="3200" b="1" dirty="0"/>
            </a:br>
            <a:r>
              <a:rPr lang="it-IT" dirty="0"/>
              <a:t>La differenza tra i seguenti termini</a:t>
            </a:r>
            <a:endParaRPr lang="en-US" sz="3200" dirty="0"/>
          </a:p>
        </p:txBody>
      </p:sp>
      <p:sp>
        <p:nvSpPr>
          <p:cNvPr id="3" name="Content Placeholder 2">
            <a:extLst>
              <a:ext uri="{FF2B5EF4-FFF2-40B4-BE49-F238E27FC236}">
                <a16:creationId xmlns:a16="http://schemas.microsoft.com/office/drawing/2014/main" id="{F1CF4EE3-324B-96E8-A1D2-F115652C9B04}"/>
              </a:ext>
            </a:extLst>
          </p:cNvPr>
          <p:cNvSpPr>
            <a:spLocks noGrp="1"/>
          </p:cNvSpPr>
          <p:nvPr>
            <p:ph idx="1"/>
          </p:nvPr>
        </p:nvSpPr>
        <p:spPr>
          <a:xfrm>
            <a:off x="838199" y="2276474"/>
            <a:ext cx="10515599" cy="2611063"/>
          </a:xfrm>
        </p:spPr>
        <p:txBody>
          <a:bodyPr vert="horz" lIns="91440" tIns="45720" rIns="91440" bIns="45720" rtlCol="0" anchor="t">
            <a:noAutofit/>
          </a:bodyPr>
          <a:lstStyle/>
          <a:p>
            <a:pPr>
              <a:lnSpc>
                <a:spcPts val="2300"/>
              </a:lnSpc>
              <a:spcAft>
                <a:spcPts val="600"/>
              </a:spcAft>
            </a:pPr>
            <a:r>
              <a:rPr lang="it-IT" dirty="0"/>
              <a:t>La </a:t>
            </a:r>
            <a:r>
              <a:rPr lang="it-IT" b="1" dirty="0"/>
              <a:t>batteriuria</a:t>
            </a:r>
            <a:r>
              <a:rPr lang="it-IT" dirty="0"/>
              <a:t> è la presenza di batteri nelle urine e può essere classificata come sintomatica o asintomatica. 
La </a:t>
            </a:r>
            <a:r>
              <a:rPr lang="it-IT" b="1" dirty="0"/>
              <a:t>batteriuria</a:t>
            </a:r>
            <a:r>
              <a:rPr lang="it-IT" dirty="0"/>
              <a:t> </a:t>
            </a:r>
            <a:r>
              <a:rPr lang="it-IT" b="1" dirty="0"/>
              <a:t>asintomatica</a:t>
            </a:r>
            <a:r>
              <a:rPr lang="it-IT" dirty="0"/>
              <a:t> è la colonizzazione dell’urina senza sintomi. Questa normalmente non dovrebbe </a:t>
            </a:r>
            <a:r>
              <a:rPr lang="it-IT"/>
              <a:t>essere trattata </a:t>
            </a:r>
            <a:r>
              <a:rPr lang="it-IT" dirty="0"/>
              <a:t>con antibiotici.
L'infezione delle vie urinarie è definita la </a:t>
            </a:r>
            <a:r>
              <a:rPr lang="it-IT" b="1" dirty="0"/>
              <a:t>batteriuria</a:t>
            </a:r>
            <a:r>
              <a:rPr lang="it-IT" dirty="0"/>
              <a:t> associata a sintomi di infezione delle vie urinarie (disuria, febbre </a:t>
            </a:r>
            <a:r>
              <a:rPr lang="it-IT" dirty="0" err="1"/>
              <a:t>ecc</a:t>
            </a:r>
            <a:r>
              <a:rPr lang="it-IT" dirty="0"/>
              <a:t>), con la presenza di UFC/10 &gt; 10</a:t>
            </a:r>
            <a:r>
              <a:rPr lang="it-IT" baseline="30000" dirty="0"/>
              <a:t>3</a:t>
            </a:r>
            <a:r>
              <a:rPr lang="it-IT" dirty="0"/>
              <a:t>.</a:t>
            </a:r>
            <a:endParaRPr lang="en-US" sz="2000" dirty="0">
              <a:cs typeface="Calibri"/>
            </a:endParaRPr>
          </a:p>
        </p:txBody>
      </p:sp>
      <p:sp>
        <p:nvSpPr>
          <p:cNvPr id="6" name="TextBox 5">
            <a:extLst>
              <a:ext uri="{FF2B5EF4-FFF2-40B4-BE49-F238E27FC236}">
                <a16:creationId xmlns:a16="http://schemas.microsoft.com/office/drawing/2014/main" id="{9BC2A439-7E81-E5D9-4CC6-206E0407B766}"/>
              </a:ext>
            </a:extLst>
          </p:cNvPr>
          <p:cNvSpPr txBox="1"/>
          <p:nvPr/>
        </p:nvSpPr>
        <p:spPr>
          <a:xfrm>
            <a:off x="838199" y="5039658"/>
            <a:ext cx="6093618" cy="307777"/>
          </a:xfrm>
          <a:prstGeom prst="rect">
            <a:avLst/>
          </a:prstGeom>
          <a:noFill/>
        </p:spPr>
        <p:txBody>
          <a:bodyPr wrap="square">
            <a:spAutoFit/>
          </a:bodyPr>
          <a:lstStyle/>
          <a:p>
            <a:r>
              <a:rPr lang="en-US" sz="1400" i="1">
                <a:solidFill>
                  <a:schemeClr val="bg1">
                    <a:lumMod val="65000"/>
                  </a:schemeClr>
                </a:solidFill>
              </a:rPr>
              <a:t>(EAUN IC Guidelines 2024)</a:t>
            </a:r>
            <a:endParaRPr lang="en-SE" sz="1400"/>
          </a:p>
        </p:txBody>
      </p:sp>
      <p:pic>
        <p:nvPicPr>
          <p:cNvPr id="5" name="Graphic 7">
            <a:hlinkClick r:id="" action="ppaction://hlinkshowjump?jump=nextslide"/>
            <a:extLst>
              <a:ext uri="{FF2B5EF4-FFF2-40B4-BE49-F238E27FC236}">
                <a16:creationId xmlns:a16="http://schemas.microsoft.com/office/drawing/2014/main" id="{EB6746AC-BB0B-5C3A-8C4F-24A9AFCCA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80680" y="6344575"/>
            <a:ext cx="288000" cy="288000"/>
          </a:xfrm>
          <a:prstGeom prst="rect">
            <a:avLst/>
          </a:prstGeom>
        </p:spPr>
      </p:pic>
      <p:pic>
        <p:nvPicPr>
          <p:cNvPr id="7" name="Graphic 9">
            <a:hlinkClick r:id="" action="ppaction://hlinkshowjump?jump=firstslide"/>
            <a:extLst>
              <a:ext uri="{FF2B5EF4-FFF2-40B4-BE49-F238E27FC236}">
                <a16:creationId xmlns:a16="http://schemas.microsoft.com/office/drawing/2014/main" id="{E76D25ED-7AD1-E5B4-C1AF-5AED1F4CA5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668372" y="6344575"/>
            <a:ext cx="288000" cy="288000"/>
          </a:xfrm>
          <a:prstGeom prst="rect">
            <a:avLst/>
          </a:prstGeom>
        </p:spPr>
      </p:pic>
      <p:pic>
        <p:nvPicPr>
          <p:cNvPr id="9" name="Graphic 6">
            <a:hlinkClick r:id="" action="ppaction://hlinkshowjump?jump=previousslide"/>
            <a:extLst>
              <a:ext uri="{FF2B5EF4-FFF2-40B4-BE49-F238E27FC236}">
                <a16:creationId xmlns:a16="http://schemas.microsoft.com/office/drawing/2014/main" id="{EB247A34-CCD3-623F-280A-E9A4F9EDF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0800000">
            <a:off x="10892988" y="6344575"/>
            <a:ext cx="288000" cy="288000"/>
          </a:xfrm>
          <a:prstGeom prst="rect">
            <a:avLst/>
          </a:prstGeom>
        </p:spPr>
      </p:pic>
    </p:spTree>
    <p:extLst>
      <p:ext uri="{BB962C8B-B14F-4D97-AF65-F5344CB8AC3E}">
        <p14:creationId xmlns:p14="http://schemas.microsoft.com/office/powerpoint/2010/main" val="59736971"/>
      </p:ext>
    </p:extLst>
  </p:cSld>
  <p:clrMapOvr>
    <a:masterClrMapping/>
  </p:clrMapOvr>
</p:sld>
</file>

<file path=ppt/theme/theme1.xml><?xml version="1.0" encoding="utf-8"?>
<a:theme xmlns:a="http://schemas.openxmlformats.org/drawingml/2006/main" name="Corporate">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resentation Template" id="{CFE77CCC-EE28-47E9-B27E-8C0CD7B7996E}" vid="{3DC33EAD-7FD0-4489-B60A-5121F9151BE9}"/>
    </a:ext>
  </a:extLst>
</a:theme>
</file>

<file path=ppt/theme/theme2.xml><?xml version="1.0" encoding="utf-8"?>
<a:theme xmlns:a="http://schemas.openxmlformats.org/drawingml/2006/main" name="1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Template" id="{F8426721-D6C1-4B96-80D4-AB34C847F3E5}" vid="{98081DA4-C94B-4E55-9A57-E71359F1919C}"/>
    </a:ext>
  </a:extLst>
</a:theme>
</file>

<file path=ppt/theme/theme3.xml><?xml version="1.0" encoding="utf-8"?>
<a:theme xmlns:a="http://schemas.openxmlformats.org/drawingml/2006/main" name="2_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llspect PowerPoint Template.potx" id="{D1DC860E-B5AF-487F-9484-277260CFA11A}" vid="{39D07603-ED71-4D88-8B7A-4C094EECE1D9}"/>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8" ma:contentTypeDescription="Create a new document." ma:contentTypeScope="" ma:versionID="4d8497db7e98fdce5c2945fe04799b4f">
  <xsd:schema xmlns:xsd="http://www.w3.org/2001/XMLSchema" xmlns:xs="http://www.w3.org/2001/XMLSchema" xmlns:p="http://schemas.microsoft.com/office/2006/metadata/properties" xmlns:ns2="e36f2201-6998-4fe1-9097-f47f55ea788e" xmlns:ns3="fc4a65d8-3370-4642-9d46-8e8a4077b185" xmlns:ns4="35da44a1-c60c-404f-bb4c-f4b8ad1f26c3" targetNamespace="http://schemas.microsoft.com/office/2006/metadata/properties" ma:root="true" ma:fieldsID="14907f976a8b26135c0097681323ab49" ns2:_="" ns3:_="" ns4:_="">
    <xsd:import namespace="e36f2201-6998-4fe1-9097-f47f55ea788e"/>
    <xsd:import namespace="fc4a65d8-3370-4642-9d46-8e8a4077b185"/>
    <xsd:import namespace="35da44a1-c60c-404f-bb4c-f4b8ad1f2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9e31dd9-086b-491e-9da5-9ad521351a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da44a1-c60c-404f-bb4c-f4b8ad1f26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5883e04-98e6-4373-a66b-0fe41175bc78}" ma:internalName="TaxCatchAll" ma:showField="CatchAllData" ma:web="fc4a65d8-3370-4642-9d46-8e8a4077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5da44a1-c60c-404f-bb4c-f4b8ad1f26c3" xsi:nil="true"/>
    <lcf76f155ced4ddcb4097134ff3c332f xmlns="e36f2201-6998-4fe1-9097-f47f55ea788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235B57-5498-4A66-851C-CAC9BA8A844A}">
  <ds:schemaRefs>
    <ds:schemaRef ds:uri="35da44a1-c60c-404f-bb4c-f4b8ad1f26c3"/>
    <ds:schemaRef ds:uri="e36f2201-6998-4fe1-9097-f47f55ea788e"/>
    <ds:schemaRef ds:uri="fc4a65d8-3370-4642-9d46-8e8a4077b1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E80C33-4082-4758-8771-8CCF58AFE5A0}">
  <ds:schemaRefs>
    <ds:schemaRef ds:uri="http://purl.org/dc/dcmitype/"/>
    <ds:schemaRef ds:uri="http://schemas.microsoft.com/office/2006/documentManagement/types"/>
    <ds:schemaRef ds:uri="http://schemas.microsoft.com/office/2006/metadata/properties"/>
    <ds:schemaRef ds:uri="35da44a1-c60c-404f-bb4c-f4b8ad1f26c3"/>
    <ds:schemaRef ds:uri="http://schemas.openxmlformats.org/package/2006/metadata/core-properties"/>
    <ds:schemaRef ds:uri="http://purl.org/dc/terms/"/>
    <ds:schemaRef ds:uri="http://www.w3.org/XML/1998/namespace"/>
    <ds:schemaRef ds:uri="http://schemas.microsoft.com/office/infopath/2007/PartnerControls"/>
    <ds:schemaRef ds:uri="fc4a65d8-3370-4642-9d46-8e8a4077b185"/>
    <ds:schemaRef ds:uri="e36f2201-6998-4fe1-9097-f47f55ea788e"/>
    <ds:schemaRef ds:uri="http://purl.org/dc/elements/1.1/"/>
  </ds:schemaRefs>
</ds:datastoreItem>
</file>

<file path=customXml/itemProps3.xml><?xml version="1.0" encoding="utf-8"?>
<ds:datastoreItem xmlns:ds="http://schemas.openxmlformats.org/officeDocument/2006/customXml" ds:itemID="{34689D14-A1D7-4D57-910A-AFEC8416C6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Wellspect Presentation Template</Template>
  <TotalTime>368</TotalTime>
  <Words>7080</Words>
  <Application>Microsoft Office PowerPoint</Application>
  <PresentationFormat>Widescreen</PresentationFormat>
  <Paragraphs>252</Paragraphs>
  <Slides>30</Slides>
  <Notes>27</Notes>
  <HiddenSlides>1</HiddenSlides>
  <MMClips>0</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30</vt:i4>
      </vt:variant>
    </vt:vector>
  </HeadingPairs>
  <TitlesOfParts>
    <vt:vector size="43" baseType="lpstr">
      <vt:lpstr>-apple-system</vt:lpstr>
      <vt:lpstr>Aptos Narrow</vt:lpstr>
      <vt:lpstr>Arial</vt:lpstr>
      <vt:lpstr>Calibri</vt:lpstr>
      <vt:lpstr>Calibri Light</vt:lpstr>
      <vt:lpstr>Lato</vt:lpstr>
      <vt:lpstr>Mulish</vt:lpstr>
      <vt:lpstr>Open sans</vt:lpstr>
      <vt:lpstr>Source Sans Pro</vt:lpstr>
      <vt:lpstr>System Font Regular</vt:lpstr>
      <vt:lpstr>Corporate</vt:lpstr>
      <vt:lpstr>1_Corporate</vt:lpstr>
      <vt:lpstr>2_Corporate</vt:lpstr>
      <vt:lpstr>Strumento interattivo per la gestione delle infezioni ricorrenti del tratto urinario nei pazienti che eseguono il cateterismo intermittente</vt:lpstr>
      <vt:lpstr>Come usare questo strumento</vt:lpstr>
      <vt:lpstr>Informazioni di base sulle infezioni delle vie urinarie  (obiettivo di questo materiale)</vt:lpstr>
      <vt:lpstr>Informazioni di base sulle infezioni delle vie urinarie Fattori di rischio per le infezioni delle vie urinarie suddivisi  in quattro domini</vt:lpstr>
      <vt:lpstr>Informazioni di base sulle infezioni delle vie urinarie Tipi di infezioni del tratto urinario</vt:lpstr>
      <vt:lpstr>Informazioni di base sulle infezioni delle vie urinarie Come si verifica un'infezione delle vie urinarie?</vt:lpstr>
      <vt:lpstr>Informazioni di base sulle infezioni delle vie urinarie Aspetti importanti da considerare per ridurre i rischi di infezione delle vie urinarie negli utilizzatori di cateteri</vt:lpstr>
      <vt:lpstr>Informazioni di base sulle infezioni delle vie urinarie Sintomi comuni delle infezioni del tratto urinario</vt:lpstr>
      <vt:lpstr>Informazioni di base sulle infezioni delle vie urinarie La differenza tra i seguenti termini</vt:lpstr>
      <vt:lpstr>Indagine sulle infezioni delle vie urinarie</vt:lpstr>
      <vt:lpstr>Prodotto e tecnica di cateterismo 1.1 Scelta del catetere: fattori da considerare</vt:lpstr>
      <vt:lpstr>Prodotto e tecnica di cateterismo 1.2 Scelta del catetere – elementi da considerare, continua</vt:lpstr>
      <vt:lpstr>Prodotto e tecnica di cateterismo 1.3 Tecnologia no touch: fattori da considerare</vt:lpstr>
      <vt:lpstr>Prodotto e tecnica di cateterismo 1.4 Igiene – fattori da considerare</vt:lpstr>
      <vt:lpstr>Prodotto e tecnica di cateterismo 1.5 Svuotamento incompleto della vescica: fattori da considerare</vt:lpstr>
      <vt:lpstr>Analisi delle urine con stick/urinocoltura 2.1 Analisi delle urine con lo stick – fattori da considerare</vt:lpstr>
      <vt:lpstr>Analisi delle urine con stick/urinocoltura 2.2 Urinocoltura: fattori da considerare</vt:lpstr>
      <vt:lpstr>Diario minzionale 3.1 Frequenza minzione</vt:lpstr>
      <vt:lpstr>Diario minzionale 3.2 Minzione – fattori da considerare</vt:lpstr>
      <vt:lpstr>Svuotamento intestinale 4.1 Svuotamento</vt:lpstr>
      <vt:lpstr>Svuotamento intestinale 4.2 Svuotamento intestinale: fattori da considerare</vt:lpstr>
      <vt:lpstr>Svuotamento intestinale 4.3 Svuotamento intestinale – risorse</vt:lpstr>
      <vt:lpstr>Svuotamento intestinale 4.4 Svuotamento intestinale – risorse</vt:lpstr>
      <vt:lpstr>ICC assistito 5.1 CIC assistito: fattori da considerare</vt:lpstr>
      <vt:lpstr>CIC assistito 5.2 CIC assistito: fattori da considerare</vt:lpstr>
      <vt:lpstr> 6.1 Indagine avanzata</vt:lpstr>
      <vt:lpstr>Sommario</vt:lpstr>
      <vt:lpstr>Wellspect fornisce sia prodotti che materiale didattico per ridurre i rischi di infezioni delle vie urinarie Scansiona il codice QR o usa i link per arrivare:</vt:lpstr>
      <vt:lpstr>Questo materiale è stato sviluppato in collaborazione con i seguenti professionisti sanitari</vt:lpstr>
      <vt:lpstr>Bibliografia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tool for recurrent urinary tract infections in IC patients</dc:title>
  <dc:creator>Tholen, Tiina</dc:creator>
  <cp:lastModifiedBy>Giordani, Cecilia</cp:lastModifiedBy>
  <cp:revision>20</cp:revision>
  <cp:lastPrinted>2024-05-27T08:17:07Z</cp:lastPrinted>
  <dcterms:created xsi:type="dcterms:W3CDTF">2024-04-23T09:21:51Z</dcterms:created>
  <dcterms:modified xsi:type="dcterms:W3CDTF">2024-10-10T07:46:34Z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y fmtid="{D5CDD505-2E9C-101B-9397-08002B2CF9AE}" pid="3" name="MediaServiceImageTags">
    <vt:lpwstr/>
  </property>
</Properties>
</file>